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33"/>
  </p:notesMasterIdLst>
  <p:sldIdLst>
    <p:sldId id="272" r:id="rId3"/>
    <p:sldId id="296" r:id="rId4"/>
    <p:sldId id="304" r:id="rId5"/>
    <p:sldId id="294" r:id="rId6"/>
    <p:sldId id="287" r:id="rId7"/>
    <p:sldId id="298" r:id="rId8"/>
    <p:sldId id="292" r:id="rId9"/>
    <p:sldId id="293" r:id="rId10"/>
    <p:sldId id="305" r:id="rId11"/>
    <p:sldId id="297" r:id="rId12"/>
    <p:sldId id="303" r:id="rId13"/>
    <p:sldId id="283" r:id="rId14"/>
    <p:sldId id="281" r:id="rId15"/>
    <p:sldId id="279" r:id="rId16"/>
    <p:sldId id="295" r:id="rId17"/>
    <p:sldId id="285" r:id="rId18"/>
    <p:sldId id="275" r:id="rId19"/>
    <p:sldId id="278" r:id="rId20"/>
    <p:sldId id="291" r:id="rId21"/>
    <p:sldId id="290" r:id="rId22"/>
    <p:sldId id="300" r:id="rId23"/>
    <p:sldId id="268" r:id="rId24"/>
    <p:sldId id="299" r:id="rId25"/>
    <p:sldId id="274" r:id="rId26"/>
    <p:sldId id="289" r:id="rId27"/>
    <p:sldId id="264" r:id="rId28"/>
    <p:sldId id="288" r:id="rId29"/>
    <p:sldId id="302" r:id="rId30"/>
    <p:sldId id="282" r:id="rId31"/>
    <p:sldId id="301" r:id="rId32"/>
  </p:sldIdLst>
  <p:sldSz cx="49377600" cy="32918400"/>
  <p:notesSz cx="6858000" cy="9144000"/>
  <p:embeddedFontLst>
    <p:embeddedFont>
      <p:font typeface="Arial Black" panose="020B0A04020102020204" pitchFamily="34" charset="0"/>
      <p:bold r:id="rId34"/>
    </p:embeddedFon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Lato" panose="020F0502020204030203" pitchFamily="34" charset="0"/>
      <p:regular r:id="rId41"/>
      <p:bold r:id="rId42"/>
      <p:italic r:id="rId43"/>
      <p:boldItalic r:id="rId44"/>
    </p:embeddedFont>
    <p:embeddedFont>
      <p:font typeface="Lato Black" panose="020F0A02020204030203" pitchFamily="34" charset="0"/>
      <p:bold r:id="rId45"/>
      <p:boldItalic r:id="rId46"/>
    </p:embeddedFont>
    <p:embeddedFont>
      <p:font typeface="Lato Hairline" panose="020F0202020204030203" pitchFamily="34" charset="0"/>
      <p:regular r:id="rId47"/>
      <p:italic r:id="rId48"/>
    </p:embeddedFont>
    <p:embeddedFont>
      <p:font typeface="Lato Semibold" panose="020B0604020202020204" charset="0"/>
      <p:bold r:id="rId49"/>
    </p:embeddedFont>
    <p:embeddedFont>
      <p:font typeface="Lato Thin" panose="020B0604020202020204" charset="0"/>
      <p:regular r:id="rId50"/>
    </p:embeddedFont>
    <p:embeddedFont>
      <p:font typeface="Segoe UI" panose="020B0502040204020203" pitchFamily="34" charset="0"/>
      <p:regular r:id="rId51"/>
      <p:bold r:id="rId52"/>
      <p:italic r:id="rId53"/>
      <p:boldItalic r:id="rId54"/>
    </p:embeddedFont>
    <p:embeddedFont>
      <p:font typeface="Verdana" panose="020B0604030504040204" pitchFamily="34" charset="0"/>
      <p:regular r:id="rId55"/>
      <p:bold r:id="rId56"/>
      <p:italic r:id="rId57"/>
      <p:bold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76"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a:srgbClr val="262626"/>
    <a:srgbClr val="7B7B7B"/>
    <a:srgbClr val="FFFFFF"/>
    <a:srgbClr val="4ED8F8"/>
    <a:srgbClr val="31F77C"/>
    <a:srgbClr val="34F4EB"/>
    <a:srgbClr val="003E34"/>
    <a:srgbClr val="004D40"/>
    <a:srgbClr val="EA4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03" autoAdjust="0"/>
    <p:restoredTop sz="90319" autoAdjust="0"/>
  </p:normalViewPr>
  <p:slideViewPr>
    <p:cSldViewPr snapToGrid="0" showGuides="1">
      <p:cViewPr varScale="1">
        <p:scale>
          <a:sx n="24" d="100"/>
          <a:sy n="24" d="100"/>
        </p:scale>
        <p:origin x="1452" y="66"/>
      </p:cViewPr>
      <p:guideLst>
        <p:guide pos="15576"/>
        <p:guide pos="6024"/>
        <p:guide pos="264"/>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11/22/2019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a:t>
            </a:fld>
            <a:endParaRPr lang="en-US"/>
          </a:p>
        </p:txBody>
      </p:sp>
    </p:spTree>
    <p:extLst>
      <p:ext uri="{BB962C8B-B14F-4D97-AF65-F5344CB8AC3E}">
        <p14:creationId xmlns:p14="http://schemas.microsoft.com/office/powerpoint/2010/main" val="211049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22</a:t>
            </a:fld>
            <a:endParaRPr lang="en-US"/>
          </a:p>
        </p:txBody>
      </p:sp>
    </p:spTree>
    <p:extLst>
      <p:ext uri="{BB962C8B-B14F-4D97-AF65-F5344CB8AC3E}">
        <p14:creationId xmlns:p14="http://schemas.microsoft.com/office/powerpoint/2010/main" val="1366516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23</a:t>
            </a:fld>
            <a:endParaRPr lang="en-US"/>
          </a:p>
        </p:txBody>
      </p:sp>
    </p:spTree>
    <p:extLst>
      <p:ext uri="{BB962C8B-B14F-4D97-AF65-F5344CB8AC3E}">
        <p14:creationId xmlns:p14="http://schemas.microsoft.com/office/powerpoint/2010/main" val="2297567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11/22/2019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11/22/2019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qr-code-generator.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ribbble.com/"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jesshlay" TargetMode="Externa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twitter.com/RhondaVSharpe" TargetMode="External"/><Relationship Id="rId3" Type="http://schemas.openxmlformats.org/officeDocument/2006/relationships/image" Target="../media/image33.jpeg"/><Relationship Id="rId7" Type="http://schemas.openxmlformats.org/officeDocument/2006/relationships/hyperlink" Target="https://twitter.com/ramya_ramaswami" TargetMode="External"/><Relationship Id="rId12" Type="http://schemas.openxmlformats.org/officeDocument/2006/relationships/image" Target="../media/image37.jpg"/><Relationship Id="rId2" Type="http://schemas.openxmlformats.org/officeDocument/2006/relationships/image" Target="../media/image32.jpeg"/><Relationship Id="rId1" Type="http://schemas.openxmlformats.org/officeDocument/2006/relationships/slideLayout" Target="../slideLayouts/slideLayout13.xml"/><Relationship Id="rId6" Type="http://schemas.openxmlformats.org/officeDocument/2006/relationships/image" Target="../media/image34.jpeg"/><Relationship Id="rId11" Type="http://schemas.openxmlformats.org/officeDocument/2006/relationships/hyperlink" Target="https://twitter.com/BrzezinskiRafi" TargetMode="External"/><Relationship Id="rId5" Type="http://schemas.openxmlformats.org/officeDocument/2006/relationships/hyperlink" Target="https://twitter.com/SPrinceWare/status/1125938979789053952" TargetMode="External"/><Relationship Id="rId10" Type="http://schemas.openxmlformats.org/officeDocument/2006/relationships/image" Target="../media/image36.png"/><Relationship Id="rId4" Type="http://schemas.openxmlformats.org/officeDocument/2006/relationships/hyperlink" Target="https://twitter.com/MattKuhnDVM/status/1125754432740896770" TargetMode="External"/><Relationship Id="rId9" Type="http://schemas.openxmlformats.org/officeDocument/2006/relationships/hyperlink" Target="https://twitter.com/nora_balbo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41.png"/><Relationship Id="rId2" Type="http://schemas.openxmlformats.org/officeDocument/2006/relationships/image" Target="../media/image38.jpeg"/><Relationship Id="rId1" Type="http://schemas.openxmlformats.org/officeDocument/2006/relationships/slideLayout" Target="../slideLayouts/slideLayout13.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44.svg"/><Relationship Id="rId12" Type="http://schemas.openxmlformats.org/officeDocument/2006/relationships/image" Target="../media/image48.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7.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42.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51.png"/><Relationship Id="rId4" Type="http://schemas.openxmlformats.org/officeDocument/2006/relationships/hyperlink" Target="https://osf.io/nk8gh/" TargetMode="External"/><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osf.io/ck68a/"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6.sv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hyperlink" Target="https://twitter.com/SarraceniaMason" TargetMode="External"/><Relationship Id="rId3" Type="http://schemas.openxmlformats.org/officeDocument/2006/relationships/image" Target="../media/image57.jpe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8.jpeg"/><Relationship Id="rId5" Type="http://schemas.openxmlformats.org/officeDocument/2006/relationships/hyperlink" Target="https://twitter.com/derektoplasm" TargetMode="External"/><Relationship Id="rId10" Type="http://schemas.openxmlformats.org/officeDocument/2006/relationships/image" Target="../media/image60.jpeg"/><Relationship Id="rId4" Type="http://schemas.openxmlformats.org/officeDocument/2006/relationships/hyperlink" Target="https://derekcrowe.net/butterposter" TargetMode="External"/><Relationship Id="rId9" Type="http://schemas.openxmlformats.org/officeDocument/2006/relationships/hyperlink" Target="https://osf.io/zkmv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6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65.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nngroup.com/videos/plain-language-for-experts/" TargetMode="External"/><Relationship Id="rId2" Type="http://schemas.openxmlformats.org/officeDocument/2006/relationships/hyperlink" Target="https://www.nngroup.com/articles/inverted-pyramid" TargetMode="External"/><Relationship Id="rId1" Type="http://schemas.openxmlformats.org/officeDocument/2006/relationships/slideLayout" Target="../slideLayouts/slideLayout2.xml"/><Relationship Id="rId6" Type="http://schemas.openxmlformats.org/officeDocument/2006/relationships/hyperlink" Target="https://www.nngroup.com/articles/minimize-cognitive-load/" TargetMode="External"/><Relationship Id="rId5" Type="http://schemas.openxmlformats.org/officeDocument/2006/relationships/hyperlink" Target="https://www.nngroup.com/articles/interaction-cost-definition/" TargetMode="External"/><Relationship Id="rId4" Type="http://schemas.openxmlformats.org/officeDocument/2006/relationships/hyperlink" Target="https://www.nngroup.com/articles/plain-language-experts/"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drElsje" TargetMode="External"/><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twitter.com/branden0walker" TargetMode="External"/><Relationship Id="rId13" Type="http://schemas.openxmlformats.org/officeDocument/2006/relationships/image" Target="../media/image12.png"/><Relationship Id="rId3" Type="http://schemas.openxmlformats.org/officeDocument/2006/relationships/hyperlink" Target="https://twitter.com/mnthydro" TargetMode="External"/><Relationship Id="rId7" Type="http://schemas.openxmlformats.org/officeDocument/2006/relationships/image" Target="../media/image9.jpeg"/><Relationship Id="rId12" Type="http://schemas.openxmlformats.org/officeDocument/2006/relationships/hyperlink" Target="https://twitter.com/americoamorim"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6" Type="http://schemas.openxmlformats.org/officeDocument/2006/relationships/hyperlink" Target="https://twitter.com/mikemorrison" TargetMode="Externa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hyperlink" Target="https://twitter.com/SarraceniaMason" TargetMode="External"/><Relationship Id="rId4" Type="http://schemas.openxmlformats.org/officeDocument/2006/relationships/image" Target="../media/image7.jpeg"/><Relationship Id="rId9" Type="http://schemas.openxmlformats.org/officeDocument/2006/relationships/image" Target="../media/image10.png"/><Relationship Id="rId14" Type="http://schemas.openxmlformats.org/officeDocument/2006/relationships/hyperlink" Target="https://twitter.com/nasaman58"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14.jpeg"/><Relationship Id="rId7" Type="http://schemas.openxmlformats.org/officeDocument/2006/relationships/hyperlink" Target="https://twitter.com/MCLaScience/status/1122505413386231810" TargetMode="External"/><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16.jpeg"/><Relationship Id="rId10" Type="http://schemas.openxmlformats.org/officeDocument/2006/relationships/image" Target="../media/image17.jpeg"/><Relationship Id="rId4" Type="http://schemas.openxmlformats.org/officeDocument/2006/relationships/image" Target="../media/image15.jpeg"/><Relationship Id="rId9" Type="http://schemas.openxmlformats.org/officeDocument/2006/relationships/hyperlink" Target="https://twitter.com/mikemorriso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hyperlink" Target="https://twistedsifter.com/2012/10/billboards-with-quirky-science-facts-science-world/" TargetMode="External"/><Relationship Id="rId1" Type="http://schemas.openxmlformats.org/officeDocument/2006/relationships/slideLayout" Target="../slideLayouts/slideLayout1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biorender.com/"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14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819F-FE92-412D-A3A4-C7AB34024A65}"/>
              </a:ext>
            </a:extLst>
          </p:cNvPr>
          <p:cNvSpPr>
            <a:spLocks noGrp="1"/>
          </p:cNvSpPr>
          <p:nvPr>
            <p:ph type="title"/>
          </p:nvPr>
        </p:nvSpPr>
        <p:spPr>
          <a:xfrm>
            <a:off x="3394710" y="5654043"/>
            <a:ext cx="42588180" cy="18318473"/>
          </a:xfrm>
        </p:spPr>
        <p:txBody>
          <a:bodyPr>
            <a:normAutofit fontScale="90000"/>
          </a:bodyPr>
          <a:lstStyle/>
          <a:p>
            <a:pPr>
              <a:lnSpc>
                <a:spcPct val="120000"/>
              </a:lnSpc>
            </a:pPr>
            <a:r>
              <a:rPr lang="en-US" b="1" dirty="0">
                <a:solidFill>
                  <a:srgbClr val="E1BEE7"/>
                </a:solidFill>
                <a:latin typeface="Verdana" panose="020B0604030504040204" pitchFamily="34" charset="0"/>
                <a:ea typeface="Verdana" panose="020B0604030504040204" pitchFamily="34" charset="0"/>
              </a:rPr>
              <a:t>Notes:</a:t>
            </a:r>
            <a:r>
              <a:rPr lang="en-US" b="1" dirty="0">
                <a:solidFill>
                  <a:schemeClr val="bg1"/>
                </a:solidFill>
                <a:latin typeface="Verdana" panose="020B0604030504040204" pitchFamily="34" charset="0"/>
                <a:ea typeface="Verdana" panose="020B0604030504040204" pitchFamily="34" charset="0"/>
              </a:rPr>
              <a:t> </a:t>
            </a:r>
            <a:br>
              <a:rPr lang="en-US"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1. </a:t>
            </a:r>
            <a:r>
              <a:rPr lang="en-US" sz="14700" b="1" dirty="0">
                <a:solidFill>
                  <a:schemeClr val="bg1"/>
                </a:solidFill>
                <a:latin typeface="Verdana" panose="020B0604030504040204" pitchFamily="34" charset="0"/>
                <a:ea typeface="Verdana" panose="020B0604030504040204" pitchFamily="34" charset="0"/>
              </a:rPr>
              <a:t>Correct fonts</a:t>
            </a:r>
            <a:r>
              <a:rPr lang="en-US" sz="14700" dirty="0">
                <a:solidFill>
                  <a:schemeClr val="bg1"/>
                </a:solidFill>
                <a:latin typeface="Verdana" panose="020B0604030504040204" pitchFamily="34" charset="0"/>
                <a:ea typeface="Verdana" panose="020B0604030504040204" pitchFamily="34" charset="0"/>
              </a:rPr>
              <a:t> won’t load until you open this in PowerPoint</a:t>
            </a:r>
            <a:r>
              <a:rPr lang="en-US" sz="14700" dirty="0">
                <a:solidFill>
                  <a:srgbClr val="757575"/>
                </a:solidFill>
                <a:latin typeface="Verdana" panose="020B0604030504040204" pitchFamily="34" charset="0"/>
                <a:ea typeface="Verdana" panose="020B0604030504040204" pitchFamily="34" charset="0"/>
              </a:rPr>
              <a:t> </a:t>
            </a:r>
            <a:r>
              <a:rPr lang="en-US" sz="14700" dirty="0">
                <a:solidFill>
                  <a:srgbClr val="9E9E9E"/>
                </a:solidFill>
                <a:latin typeface="Verdana" panose="020B0604030504040204" pitchFamily="34" charset="0"/>
                <a:ea typeface="Verdana" panose="020B0604030504040204" pitchFamily="34" charset="0"/>
              </a:rPr>
              <a:t>(e.g., if you’re previewing this in your browser it’ll look uglier than it actually is)</a:t>
            </a:r>
            <a:r>
              <a:rPr lang="en-US" sz="14700" dirty="0">
                <a:solidFill>
                  <a:schemeClr val="bg1"/>
                </a:solidFill>
                <a:latin typeface="Verdana" panose="020B0604030504040204" pitchFamily="34" charset="0"/>
                <a:ea typeface="Verdana" panose="020B0604030504040204" pitchFamily="34" charset="0"/>
              </a:rPr>
              <a:t>.</a:t>
            </a:r>
            <a:br>
              <a:rPr lang="en-US" sz="14700" dirty="0">
                <a:solidFill>
                  <a:schemeClr val="bg1"/>
                </a:solidFill>
                <a:latin typeface="Verdana" panose="020B0604030504040204" pitchFamily="34" charset="0"/>
                <a:ea typeface="Verdana" panose="020B0604030504040204" pitchFamily="34" charset="0"/>
              </a:rPr>
            </a:br>
            <a:br>
              <a:rPr lang="en-US" sz="14700"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2. Generate </a:t>
            </a:r>
            <a:r>
              <a:rPr lang="en-US" sz="14700" b="1" dirty="0">
                <a:solidFill>
                  <a:schemeClr val="bg1"/>
                </a:solidFill>
                <a:latin typeface="Verdana" panose="020B0604030504040204" pitchFamily="34" charset="0"/>
                <a:ea typeface="Verdana" panose="020B0604030504040204" pitchFamily="34" charset="0"/>
              </a:rPr>
              <a:t>QR</a:t>
            </a:r>
            <a:r>
              <a:rPr lang="en-US" sz="14700" dirty="0">
                <a:solidFill>
                  <a:schemeClr val="bg1"/>
                </a:solidFill>
                <a:latin typeface="Verdana" panose="020B0604030504040204" pitchFamily="34" charset="0"/>
                <a:ea typeface="Verdana" panose="020B0604030504040204" pitchFamily="34" charset="0"/>
              </a:rPr>
              <a:t> codes here:</a:t>
            </a:r>
            <a:br>
              <a:rPr lang="en-US" sz="14700" dirty="0">
                <a:solidFill>
                  <a:schemeClr val="bg1"/>
                </a:solidFill>
                <a:latin typeface="Verdana" panose="020B0604030504040204" pitchFamily="34" charset="0"/>
                <a:ea typeface="Verdana" panose="020B0604030504040204" pitchFamily="34" charset="0"/>
              </a:rPr>
            </a:br>
            <a:r>
              <a:rPr lang="en-US" sz="9600" dirty="0">
                <a:latin typeface="Verdana" panose="020B0604030504040204" pitchFamily="34" charset="0"/>
                <a:ea typeface="Verdana" panose="020B0604030504040204" pitchFamily="34" charset="0"/>
                <a:cs typeface="Arial" panose="020B0604020202020204" pitchFamily="34" charset="0"/>
                <a:hlinkClick r:id="rId2"/>
              </a:rPr>
              <a:t>https://www.qrcode-monkey.com/</a:t>
            </a:r>
            <a:br>
              <a:rPr lang="en-US" sz="14700" dirty="0">
                <a:solidFill>
                  <a:schemeClr val="bg1"/>
                </a:solidFill>
                <a:latin typeface="Verdana" panose="020B0604030504040204" pitchFamily="34" charset="0"/>
                <a:ea typeface="Verdana" panose="020B0604030504040204" pitchFamily="34" charset="0"/>
              </a:rPr>
            </a:br>
            <a:endParaRPr lang="en-US"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496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fontScale="90000"/>
          </a:bodyPr>
          <a:lstStyle/>
          <a:p>
            <a:pPr>
              <a:lnSpc>
                <a:spcPct val="100000"/>
              </a:lnSpc>
            </a:pPr>
            <a:r>
              <a:rPr lang="en-US" sz="12300" dirty="0">
                <a:solidFill>
                  <a:schemeClr val="bg1"/>
                </a:solidFill>
                <a:latin typeface="Lato Black" panose="020F0A02020204030203" pitchFamily="34" charset="0"/>
                <a:ea typeface="Lato Semibold" panose="020F0502020204030203" pitchFamily="34" charset="0"/>
                <a:cs typeface="Lato Semibold" panose="020F0502020204030203" pitchFamily="34" charset="0"/>
              </a:rPr>
              <a:t>Stuck on a design dilemma?</a:t>
            </a:r>
            <a:r>
              <a:rPr lang="en-US" sz="12300" dirty="0">
                <a:solidFill>
                  <a:srgbClr val="FFA726"/>
                </a:solidFill>
                <a:latin typeface="Lato Semibold" panose="020F0502020204030203" pitchFamily="34" charset="0"/>
                <a:ea typeface="Lato Semibold" panose="020F0502020204030203" pitchFamily="34" charset="0"/>
                <a:cs typeface="Lato Semibold" panose="020F0502020204030203" pitchFamily="34" charset="0"/>
              </a:rPr>
              <a:t>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Do what other designers do! Go to </a:t>
            </a:r>
            <a:r>
              <a:rPr lang="en-US" sz="12300" dirty="0">
                <a:solidFill>
                  <a:srgbClr val="EA4C89"/>
                </a:solidFill>
                <a:latin typeface="Lato Black" panose="020F0A02020204030203" pitchFamily="34" charset="0"/>
                <a:ea typeface="Lato Thin" panose="020F0502020204030203" pitchFamily="34" charset="0"/>
                <a:cs typeface="Lato Thin" panose="020F0502020204030203" pitchFamily="34" charset="0"/>
              </a:rPr>
              <a:t>dribbble.com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and scroll through stuff until a solution jumps out at you.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Try searching</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posters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graph</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lumMod val="65000"/>
                </a:schemeClr>
              </a:solidFill>
              <a:latin typeface="Lato Thin" panose="020F0502020204030203" pitchFamily="34" charset="0"/>
              <a:ea typeface="Lato Thin" panose="020F0502020204030203" pitchFamily="34" charset="0"/>
              <a:cs typeface="Lato Thin"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hlinkClick r:id="rId2"/>
              </a:rPr>
              <a:t>https://dribbble.com/</a:t>
            </a:r>
            <a:endParaRPr lang="en-US" sz="8800" dirty="0"/>
          </a:p>
        </p:txBody>
      </p:sp>
      <p:pic>
        <p:nvPicPr>
          <p:cNvPr id="7" name="Picture 6">
            <a:extLst>
              <a:ext uri="{FF2B5EF4-FFF2-40B4-BE49-F238E27FC236}">
                <a16:creationId xmlns:a16="http://schemas.microsoft.com/office/drawing/2014/main" id="{52A924EA-C439-465C-8A43-AA33102CF8BB}"/>
              </a:ext>
            </a:extLst>
          </p:cNvPr>
          <p:cNvPicPr>
            <a:picLocks noChangeAspect="1"/>
          </p:cNvPicPr>
          <p:nvPr/>
        </p:nvPicPr>
        <p:blipFill>
          <a:blip r:embed="rId3"/>
          <a:stretch>
            <a:fillRect/>
          </a:stretch>
        </p:blipFill>
        <p:spPr>
          <a:xfrm>
            <a:off x="11597353" y="8382019"/>
            <a:ext cx="26182892" cy="17693990"/>
          </a:xfrm>
          <a:prstGeom prst="rect">
            <a:avLst/>
          </a:prstGeom>
          <a:ln>
            <a:solidFill>
              <a:schemeClr val="bg1"/>
            </a:solidFill>
          </a:ln>
        </p:spPr>
      </p:pic>
    </p:spTree>
    <p:extLst>
      <p:ext uri="{BB962C8B-B14F-4D97-AF65-F5344CB8AC3E}">
        <p14:creationId xmlns:p14="http://schemas.microsoft.com/office/powerpoint/2010/main" val="38753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BE9"/>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80B76EC-CB09-4E6A-88FA-AEB8DEAF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0"/>
            <a:ext cx="37033200" cy="24517350"/>
          </a:xfrm>
          <a:prstGeom prst="rect">
            <a:avLst/>
          </a:prstGeom>
        </p:spPr>
      </p:pic>
      <p:sp>
        <p:nvSpPr>
          <p:cNvPr id="6" name="TextBox 5">
            <a:extLst>
              <a:ext uri="{FF2B5EF4-FFF2-40B4-BE49-F238E27FC236}">
                <a16:creationId xmlns:a16="http://schemas.microsoft.com/office/drawing/2014/main" id="{68A52B70-A07B-4CED-928A-F784B2A39E63}"/>
              </a:ext>
            </a:extLst>
          </p:cNvPr>
          <p:cNvSpPr txBox="1"/>
          <p:nvPr/>
        </p:nvSpPr>
        <p:spPr>
          <a:xfrm>
            <a:off x="9069540" y="20420838"/>
            <a:ext cx="34135860" cy="5401479"/>
          </a:xfrm>
          <a:prstGeom prst="rect">
            <a:avLst/>
          </a:prstGeom>
          <a:noFill/>
        </p:spPr>
        <p:txBody>
          <a:bodyPr wrap="square" rtlCol="0">
            <a:spAutoFit/>
          </a:bodyPr>
          <a:lstStyle/>
          <a:p>
            <a:r>
              <a:rPr lang="en-US" sz="11500" dirty="0">
                <a:solidFill>
                  <a:srgbClr val="263238"/>
                </a:solidFill>
                <a:latin typeface="Lato" panose="020F0502020204030203" pitchFamily="34" charset="0"/>
              </a:rPr>
              <a:t>If your punchline is more than 2 lines,</a:t>
            </a:r>
            <a:r>
              <a:rPr lang="en-US" sz="11500" b="1" dirty="0">
                <a:solidFill>
                  <a:srgbClr val="263238"/>
                </a:solidFill>
                <a:latin typeface="Lato" panose="020F0502020204030203" pitchFamily="34" charset="0"/>
              </a:rPr>
              <a:t> don’t center it</a:t>
            </a:r>
            <a:r>
              <a:rPr lang="en-US" sz="11500" dirty="0">
                <a:solidFill>
                  <a:srgbClr val="263238"/>
                </a:solidFill>
                <a:latin typeface="Lato" panose="020F0502020204030203" pitchFamily="34" charset="0"/>
              </a:rPr>
              <a:t>. Centering makes your eyes do more work, and </a:t>
            </a:r>
            <a:r>
              <a:rPr lang="en-US" sz="11500" b="1" dirty="0">
                <a:solidFill>
                  <a:srgbClr val="263238"/>
                </a:solidFill>
                <a:latin typeface="Lato" panose="020F0502020204030203" pitchFamily="34" charset="0"/>
              </a:rPr>
              <a:t>centered text is</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slower to read</a:t>
            </a:r>
            <a:r>
              <a:rPr lang="en-US" sz="11500" dirty="0">
                <a:solidFill>
                  <a:srgbClr val="263238"/>
                </a:solidFill>
                <a:latin typeface="Lato" panose="020F0502020204030203" pitchFamily="34" charset="0"/>
              </a:rPr>
              <a:t> than left-aligned text.</a:t>
            </a:r>
          </a:p>
        </p:txBody>
      </p:sp>
    </p:spTree>
    <p:extLst>
      <p:ext uri="{BB962C8B-B14F-4D97-AF65-F5344CB8AC3E}">
        <p14:creationId xmlns:p14="http://schemas.microsoft.com/office/powerpoint/2010/main" val="2322291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spid="_x0000_s2254" name="Acrobat Document" r:id="rId4" imgW="37033200" imgH="24688800" progId="Acrobat.Document.DC">
                  <p:embed/>
                </p:oleObj>
              </mc:Choice>
              <mc:Fallback>
                <p:oleObj name="Acrobat Document" r:id="rId4" imgW="37033200" imgH="24688800" progId="Acrobat.Document.DC">
                  <p:embed/>
                  <p:pic>
                    <p:nvPicPr>
                      <p:cNvPr id="0" name=""/>
                      <p:cNvPicPr/>
                      <p:nvPr/>
                    </p:nvPicPr>
                    <p:blipFill>
                      <a:blip r:embed="rId5"/>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3747862" y="3193622"/>
            <a:ext cx="12114101" cy="956367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18792107" y="3193623"/>
            <a:ext cx="12407222"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2830970" y="127573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18021775" y="12805909"/>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074" name="Picture 2" descr="https://pbs.twimg.com/media/D-fT-d0XoAA4N5T.jpg:large">
            <a:extLst>
              <a:ext uri="{FF2B5EF4-FFF2-40B4-BE49-F238E27FC236}">
                <a16:creationId xmlns:a16="http://schemas.microsoft.com/office/drawing/2014/main" id="{3A12A41B-5D71-4595-A85A-E6E750138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1042" y="3193622"/>
            <a:ext cx="12816381"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AE5482-F33E-40B7-A137-A48C48A8A504}"/>
              </a:ext>
            </a:extLst>
          </p:cNvPr>
          <p:cNvSpPr txBox="1"/>
          <p:nvPr/>
        </p:nvSpPr>
        <p:spPr>
          <a:xfrm>
            <a:off x="33825289" y="12757299"/>
            <a:ext cx="13947886" cy="118231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en-US" sz="5400" b="1" dirty="0" err="1">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ramya_ramaswami</a:t>
            </a:r>
            <a:endParaRPr lang="en-US" sz="54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CE04F9E-90B9-4889-9811-B5599A5C4CA9}"/>
              </a:ext>
            </a:extLst>
          </p:cNvPr>
          <p:cNvPicPr>
            <a:picLocks noChangeAspect="1"/>
          </p:cNvPicPr>
          <p:nvPr/>
        </p:nvPicPr>
        <p:blipFill>
          <a:blip r:embed="rId8"/>
          <a:stretch>
            <a:fillRect/>
          </a:stretch>
        </p:blipFill>
        <p:spPr>
          <a:xfrm>
            <a:off x="3747862" y="17406175"/>
            <a:ext cx="12315825" cy="8201025"/>
          </a:xfrm>
          <a:prstGeom prst="rect">
            <a:avLst/>
          </a:prstGeom>
          <a:ln>
            <a:solidFill>
              <a:schemeClr val="bg1"/>
            </a:solidFill>
          </a:ln>
        </p:spPr>
      </p:pic>
      <p:sp>
        <p:nvSpPr>
          <p:cNvPr id="9" name="TextBox 8">
            <a:extLst>
              <a:ext uri="{FF2B5EF4-FFF2-40B4-BE49-F238E27FC236}">
                <a16:creationId xmlns:a16="http://schemas.microsoft.com/office/drawing/2014/main" id="{F3150A52-D22F-414F-B3AE-270ACFA2D89A}"/>
              </a:ext>
            </a:extLst>
          </p:cNvPr>
          <p:cNvSpPr txBox="1"/>
          <p:nvPr/>
        </p:nvSpPr>
        <p:spPr>
          <a:xfrm>
            <a:off x="283096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9"/>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9"/>
              </a:rPr>
              <a:t>NoraBalboa</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A4E739-9164-4BFA-BA56-815CC978E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92107" y="17406175"/>
            <a:ext cx="11596375" cy="8201025"/>
          </a:xfrm>
          <a:prstGeom prst="rect">
            <a:avLst/>
          </a:prstGeom>
        </p:spPr>
      </p:pic>
      <p:sp>
        <p:nvSpPr>
          <p:cNvPr id="13" name="TextBox 12">
            <a:extLst>
              <a:ext uri="{FF2B5EF4-FFF2-40B4-BE49-F238E27FC236}">
                <a16:creationId xmlns:a16="http://schemas.microsoft.com/office/drawing/2014/main" id="{8BBC0EC0-575D-4CCE-869A-256E2717381C}"/>
              </a:ext>
            </a:extLst>
          </p:cNvPr>
          <p:cNvSpPr txBox="1"/>
          <p:nvPr/>
        </p:nvSpPr>
        <p:spPr>
          <a:xfrm>
            <a:off x="17714857"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1"/>
              </a:rPr>
              <a:t>BrzezinskiRafi</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11" descr="A person posing for the camera&#10;&#10;Description automatically generated">
            <a:extLst>
              <a:ext uri="{FF2B5EF4-FFF2-40B4-BE49-F238E27FC236}">
                <a16:creationId xmlns:a16="http://schemas.microsoft.com/office/drawing/2014/main" id="{54E5F326-DC0E-4D2E-90F1-0113720A8123}"/>
              </a:ext>
            </a:extLst>
          </p:cNvPr>
          <p:cNvPicPr>
            <a:picLocks noChangeAspect="1"/>
          </p:cNvPicPr>
          <p:nvPr/>
        </p:nvPicPr>
        <p:blipFill rotWithShape="1">
          <a:blip r:embed="rId12">
            <a:extLst>
              <a:ext uri="{28A0092B-C50C-407E-A947-70E740481C1C}">
                <a14:useLocalDpi xmlns:a14="http://schemas.microsoft.com/office/drawing/2010/main" val="0"/>
              </a:ext>
            </a:extLst>
          </a:blip>
          <a:srcRect b="37202"/>
          <a:stretch/>
        </p:blipFill>
        <p:spPr>
          <a:xfrm>
            <a:off x="34147961" y="17406175"/>
            <a:ext cx="13059462" cy="8201025"/>
          </a:xfrm>
          <a:prstGeom prst="rect">
            <a:avLst/>
          </a:prstGeom>
          <a:ln>
            <a:solidFill>
              <a:schemeClr val="bg1"/>
            </a:solidFill>
          </a:ln>
        </p:spPr>
      </p:pic>
      <p:sp>
        <p:nvSpPr>
          <p:cNvPr id="16" name="TextBox 15">
            <a:extLst>
              <a:ext uri="{FF2B5EF4-FFF2-40B4-BE49-F238E27FC236}">
                <a16:creationId xmlns:a16="http://schemas.microsoft.com/office/drawing/2014/main" id="{22A54AFB-2F9A-423D-A305-C29E1DE40E2E}"/>
              </a:ext>
            </a:extLst>
          </p:cNvPr>
          <p:cNvSpPr txBox="1"/>
          <p:nvPr/>
        </p:nvSpPr>
        <p:spPr>
          <a:xfrm>
            <a:off x="3382528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3"/>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3"/>
              </a:rPr>
              <a:t>RhondaVSharpe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9474939" y="0"/>
            <a:ext cx="9985073"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EC86DA8B-8163-4552-8FA4-435C18CFF2A9}"/>
              </a:ext>
            </a:extLst>
          </p:cNvPr>
          <p:cNvSpPr/>
          <p:nvPr/>
        </p:nvSpPr>
        <p:spPr>
          <a:xfrm>
            <a:off x="-1" y="0"/>
            <a:ext cx="1157151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991018" y="2094383"/>
            <a:ext cx="25976634" cy="10767172"/>
          </a:xfrm>
        </p:spPr>
        <p:txBody>
          <a:bodyPr anchor="t">
            <a:noAutofit/>
          </a:bodyPr>
          <a:lstStyle/>
          <a:p>
            <a:pPr algn="l">
              <a:lnSpc>
                <a:spcPct val="150000"/>
              </a:lnSpc>
            </a:pP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Main finding</a:t>
            </a:r>
            <a:r>
              <a:rPr lang="en-US" sz="12500" dirty="0">
                <a:solidFill>
                  <a:schemeClr val="bg1"/>
                </a:solidFill>
                <a:latin typeface="Lato" panose="020F0502020204030203" pitchFamily="34" charset="0"/>
                <a:ea typeface="Segoe UI Black" panose="020B0A02040204020203" pitchFamily="34" charset="0"/>
                <a:cs typeface="Segoe UI" panose="020B0502040204020203" pitchFamily="34" charset="0"/>
              </a:rPr>
              <a:t> goes here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translated into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plain English</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Emphasize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1010509" y="5926681"/>
            <a:ext cx="9563989" cy="19974571"/>
          </a:xfrm>
          <a:prstGeom prst="rect">
            <a:avLst/>
          </a:prstGeom>
          <a:noFill/>
        </p:spPr>
        <p:txBody>
          <a:bodyPr wrap="square" rtlCol="0">
            <a:spAutoFit/>
          </a:bodyPr>
          <a:lstStyle/>
          <a:p>
            <a:pPr>
              <a:lnSpc>
                <a:spcPct val="120000"/>
              </a:lnSpc>
            </a:pPr>
            <a:r>
              <a:rPr lang="en-US" sz="3600" b="1" dirty="0">
                <a:latin typeface="Segoe UI" panose="020B0502040204020203" pitchFamily="34" charset="0"/>
                <a:cs typeface="Segoe UI" panose="020B0502040204020203" pitchFamily="34" charset="0"/>
              </a:rPr>
              <a:t>BACKGROUND: Who cares?</a:t>
            </a:r>
            <a:r>
              <a:rPr lang="en-US" sz="3600" dirty="0">
                <a:latin typeface="Segoe UI" panose="020B0502040204020203" pitchFamily="34" charset="0"/>
                <a:cs typeface="Segoe UI" panose="020B0502040204020203" pitchFamily="34" charset="0"/>
              </a:rPr>
              <a:t> Explain why your study matters in the fastest, most brutal way possible (feel free to add graphics!).</a:t>
            </a:r>
            <a:endParaRPr lang="en-US" sz="3600" b="1" dirty="0">
              <a:latin typeface="Segoe UI" panose="020B0502040204020203" pitchFamily="34" charset="0"/>
              <a:cs typeface="Segoe UI" panose="020B0502040204020203" pitchFamily="34" charset="0"/>
            </a:endParaRPr>
          </a:p>
          <a:p>
            <a:pPr>
              <a:lnSpc>
                <a:spcPct val="120000"/>
              </a:lnSpc>
            </a:pPr>
            <a:endParaRPr lang="en-US" sz="3600" b="1" dirty="0">
              <a:solidFill>
                <a:srgbClr val="8C1616"/>
              </a:solidFill>
              <a:latin typeface="Segoe UI" panose="020B0502040204020203" pitchFamily="34" charset="0"/>
              <a:cs typeface="Segoe UI" panose="020B0502040204020203" pitchFamily="34" charset="0"/>
            </a:endParaRPr>
          </a:p>
          <a:p>
            <a:pPr>
              <a:lnSpc>
                <a:spcPct val="120000"/>
              </a:lnSpc>
            </a:pPr>
            <a:endParaRPr lang="en-US" sz="3600" b="1" dirty="0">
              <a:solidFill>
                <a:srgbClr val="8C1616"/>
              </a:solidFill>
              <a:latin typeface="Segoe UI" panose="020B0502040204020203" pitchFamily="34" charset="0"/>
              <a:cs typeface="Segoe UI" panose="020B0502040204020203" pitchFamily="34" charset="0"/>
            </a:endParaRPr>
          </a:p>
          <a:p>
            <a:pPr>
              <a:lnSpc>
                <a:spcPct val="120000"/>
              </a:lnSpc>
            </a:pPr>
            <a:r>
              <a:rPr lang="en-US" sz="3600" b="1" dirty="0">
                <a:solidFill>
                  <a:srgbClr val="8C1616"/>
                </a:solidFill>
                <a:latin typeface="Segoe UI" panose="020B0502040204020203" pitchFamily="34" charset="0"/>
                <a:cs typeface="Segoe UI" panose="020B0502040204020203" pitchFamily="34" charset="0"/>
              </a:rPr>
              <a:t>METHODS</a:t>
            </a:r>
          </a:p>
          <a:p>
            <a:pPr marL="742950" indent="-742950">
              <a:lnSpc>
                <a:spcPct val="120000"/>
              </a:lnSpc>
              <a:buFont typeface="+mj-lt"/>
              <a:buAutoNum type="arabicPeriod"/>
            </a:pPr>
            <a:r>
              <a:rPr lang="en-US" sz="3600" dirty="0">
                <a:latin typeface="Segoe UI" panose="020B0502040204020203" pitchFamily="34" charset="0"/>
                <a:cs typeface="Segoe UI" panose="020B0502040204020203" pitchFamily="34" charset="0"/>
              </a:rPr>
              <a:t>Collected [what] from [population]</a:t>
            </a:r>
          </a:p>
          <a:p>
            <a:pPr marL="742950" indent="-742950">
              <a:lnSpc>
                <a:spcPct val="120000"/>
              </a:lnSpc>
              <a:buFont typeface="+mj-lt"/>
              <a:buAutoNum type="arabicPeriod"/>
            </a:pPr>
            <a:r>
              <a:rPr lang="en-US" sz="3600" dirty="0">
                <a:latin typeface="Segoe UI" panose="020B0502040204020203" pitchFamily="34" charset="0"/>
                <a:cs typeface="Segoe UI" panose="020B0502040204020203" pitchFamily="34" charset="0"/>
              </a:rPr>
              <a:t>Tested it with X process.</a:t>
            </a:r>
          </a:p>
          <a:p>
            <a:pPr marL="742950" indent="-742950">
              <a:lnSpc>
                <a:spcPct val="120000"/>
              </a:lnSpc>
              <a:buFont typeface="+mj-lt"/>
              <a:buAutoNum type="arabicPeriod"/>
            </a:pPr>
            <a:r>
              <a:rPr lang="en-US" sz="3600" dirty="0">
                <a:latin typeface="Segoe UI" panose="020B0502040204020203" pitchFamily="34" charset="0"/>
                <a:cs typeface="Segoe UI" panose="020B0502040204020203" pitchFamily="34" charset="0"/>
              </a:rPr>
              <a:t>Illustrate your methods if you can.</a:t>
            </a:r>
          </a:p>
          <a:p>
            <a:pPr marL="742950" indent="-742950">
              <a:lnSpc>
                <a:spcPct val="120000"/>
              </a:lnSpc>
              <a:buFont typeface="+mj-lt"/>
              <a:buAutoNum type="arabicPeriod"/>
            </a:pPr>
            <a:r>
              <a:rPr lang="en-US" sz="3600" b="1" dirty="0">
                <a:latin typeface="Segoe UI" panose="020B0502040204020203" pitchFamily="34" charset="0"/>
                <a:cs typeface="Segoe UI" panose="020B0502040204020203" pitchFamily="34" charset="0"/>
              </a:rPr>
              <a:t>Try a flowchart!</a:t>
            </a:r>
          </a:p>
          <a:p>
            <a:pPr>
              <a:lnSpc>
                <a:spcPct val="120000"/>
              </a:lnSpc>
            </a:pPr>
            <a:endParaRPr lang="en-US" sz="3600" b="1" dirty="0">
              <a:latin typeface="Segoe UI" panose="020B0502040204020203" pitchFamily="34" charset="0"/>
              <a:cs typeface="Segoe UI" panose="020B0502040204020203" pitchFamily="34" charset="0"/>
            </a:endParaRPr>
          </a:p>
          <a:p>
            <a:pPr>
              <a:lnSpc>
                <a:spcPct val="120000"/>
              </a:lnSpc>
            </a:pPr>
            <a:endParaRPr lang="en-US" sz="3600" b="1" dirty="0">
              <a:latin typeface="Segoe UI" panose="020B0502040204020203" pitchFamily="34" charset="0"/>
              <a:cs typeface="Segoe UI" panose="020B0502040204020203" pitchFamily="34" charset="0"/>
            </a:endParaRPr>
          </a:p>
          <a:p>
            <a:pPr>
              <a:lnSpc>
                <a:spcPct val="120000"/>
              </a:lnSpc>
            </a:pPr>
            <a:endParaRPr lang="en-US" sz="3600" b="1" dirty="0">
              <a:latin typeface="Segoe UI" panose="020B0502040204020203" pitchFamily="34" charset="0"/>
              <a:cs typeface="Segoe UI" panose="020B0502040204020203" pitchFamily="34" charset="0"/>
            </a:endParaRPr>
          </a:p>
          <a:p>
            <a:pPr>
              <a:lnSpc>
                <a:spcPct val="120000"/>
              </a:lnSpc>
            </a:pPr>
            <a:endParaRPr lang="en-US" sz="3600" b="1" dirty="0">
              <a:latin typeface="Segoe UI" panose="020B0502040204020203" pitchFamily="34" charset="0"/>
              <a:cs typeface="Segoe UI" panose="020B0502040204020203" pitchFamily="34" charset="0"/>
            </a:endParaRPr>
          </a:p>
          <a:p>
            <a:pPr>
              <a:lnSpc>
                <a:spcPct val="120000"/>
              </a:lnSpc>
            </a:pPr>
            <a:endParaRPr lang="en-US" sz="3600" b="1" dirty="0">
              <a:latin typeface="Segoe UI" panose="020B0502040204020203" pitchFamily="34" charset="0"/>
              <a:cs typeface="Segoe UI" panose="020B0502040204020203" pitchFamily="34" charset="0"/>
            </a:endParaRPr>
          </a:p>
          <a:p>
            <a:pPr>
              <a:lnSpc>
                <a:spcPct val="120000"/>
              </a:lnSpc>
            </a:pPr>
            <a:endParaRPr lang="en-US" sz="3600" b="1" dirty="0">
              <a:latin typeface="Segoe UI" panose="020B0502040204020203" pitchFamily="34" charset="0"/>
              <a:cs typeface="Segoe UI" panose="020B0502040204020203" pitchFamily="34" charset="0"/>
            </a:endParaRPr>
          </a:p>
          <a:p>
            <a:pPr>
              <a:lnSpc>
                <a:spcPct val="120000"/>
              </a:lnSpc>
            </a:pPr>
            <a:endParaRPr lang="en-US" sz="3600" b="1" dirty="0">
              <a:latin typeface="Segoe UI" panose="020B0502040204020203" pitchFamily="34" charset="0"/>
              <a:cs typeface="Segoe UI" panose="020B0502040204020203" pitchFamily="34" charset="0"/>
            </a:endParaRPr>
          </a:p>
          <a:p>
            <a:pPr>
              <a:lnSpc>
                <a:spcPct val="120000"/>
              </a:lnSpc>
            </a:pPr>
            <a:r>
              <a:rPr lang="en-US" sz="3600" b="1" dirty="0">
                <a:latin typeface="Segoe UI" panose="020B0502040204020203" pitchFamily="34" charset="0"/>
                <a:cs typeface="Segoe UI" panose="020B0502040204020203" pitchFamily="34" charset="0"/>
              </a:rPr>
              <a:t>RESULTS</a:t>
            </a:r>
          </a:p>
          <a:p>
            <a:pPr marL="571500" indent="-571500">
              <a:lnSpc>
                <a:spcPct val="120000"/>
              </a:lnSpc>
              <a:buFont typeface="Arial" panose="020B0604020202020204" pitchFamily="34" charset="0"/>
              <a:buChar char="•"/>
            </a:pPr>
            <a:r>
              <a:rPr lang="en-US" sz="3600" dirty="0">
                <a:latin typeface="Segoe UI" panose="020B0502040204020203" pitchFamily="34" charset="0"/>
                <a:cs typeface="Segoe UI" panose="020B0502040204020203" pitchFamily="34" charset="0"/>
              </a:rPr>
              <a:t>Graph/table with </a:t>
            </a:r>
            <a:r>
              <a:rPr lang="en-US" sz="3600" b="1" dirty="0">
                <a:latin typeface="Segoe UI" panose="020B0502040204020203" pitchFamily="34" charset="0"/>
                <a:cs typeface="Segoe UI" panose="020B0502040204020203" pitchFamily="34" charset="0"/>
              </a:rPr>
              <a:t>essential results only</a:t>
            </a:r>
            <a:r>
              <a:rPr lang="en-US" sz="3600" dirty="0">
                <a:latin typeface="Segoe UI" panose="020B0502040204020203" pitchFamily="34" charset="0"/>
                <a:cs typeface="Segoe UI" panose="020B0502040204020203" pitchFamily="34" charset="0"/>
              </a:rPr>
              <a:t>.</a:t>
            </a:r>
          </a:p>
          <a:p>
            <a:pPr marL="571500" indent="-571500">
              <a:lnSpc>
                <a:spcPct val="120000"/>
              </a:lnSpc>
              <a:buFont typeface="Arial" panose="020B0604020202020204" pitchFamily="34" charset="0"/>
              <a:buChar char="•"/>
            </a:pPr>
            <a:r>
              <a:rPr lang="en-US" sz="3600" dirty="0">
                <a:latin typeface="Segoe UI" panose="020B0502040204020203" pitchFamily="34" charset="0"/>
                <a:cs typeface="Segoe UI" panose="020B0502040204020203" pitchFamily="34" charset="0"/>
              </a:rPr>
              <a:t>All the other correlations in the ammo bar.</a:t>
            </a:r>
          </a:p>
          <a:p>
            <a:pPr marL="571500" indent="-571500">
              <a:lnSpc>
                <a:spcPct val="120000"/>
              </a:lnSpc>
              <a:buFont typeface="Arial" panose="020B0604020202020204" pitchFamily="34" charset="0"/>
              <a:buChar char="•"/>
            </a:pPr>
            <a:endParaRPr lang="en-US" sz="3600" dirty="0">
              <a:latin typeface="Segoe UI" panose="020B0502040204020203" pitchFamily="34" charset="0"/>
              <a:cs typeface="Segoe UI" panose="020B0502040204020203" pitchFamily="34" charset="0"/>
            </a:endParaRPr>
          </a:p>
          <a:p>
            <a:pPr marL="571500" indent="-571500">
              <a:lnSpc>
                <a:spcPct val="120000"/>
              </a:lnSpc>
              <a:buFont typeface="Arial" panose="020B0604020202020204" pitchFamily="34" charset="0"/>
              <a:buChar char="•"/>
            </a:pPr>
            <a:endParaRPr lang="en-US" sz="3600" dirty="0">
              <a:latin typeface="Segoe UI" panose="020B0502040204020203" pitchFamily="34" charset="0"/>
              <a:cs typeface="Segoe UI" panose="020B0502040204020203" pitchFamily="34" charset="0"/>
            </a:endParaRPr>
          </a:p>
          <a:p>
            <a:pPr>
              <a:lnSpc>
                <a:spcPct val="120000"/>
              </a:lnSpc>
            </a:pPr>
            <a:endParaRPr lang="en-US" sz="3600" dirty="0">
              <a:latin typeface="Segoe UI" panose="020B0502040204020203" pitchFamily="34" charset="0"/>
              <a:cs typeface="Segoe UI" panose="020B0502040204020203" pitchFamily="34" charset="0"/>
            </a:endParaRPr>
          </a:p>
          <a:p>
            <a:pPr>
              <a:lnSpc>
                <a:spcPct val="120000"/>
              </a:lnSpc>
            </a:pPr>
            <a:endParaRPr lang="en-US" sz="3600" dirty="0">
              <a:latin typeface="Segoe UI" panose="020B0502040204020203" pitchFamily="34" charset="0"/>
              <a:cs typeface="Segoe UI" panose="020B0502040204020203" pitchFamily="34" charset="0"/>
            </a:endParaRPr>
          </a:p>
          <a:p>
            <a:pPr>
              <a:lnSpc>
                <a:spcPct val="120000"/>
              </a:lnSpc>
            </a:pPr>
            <a:endParaRPr lang="en-US" sz="3600" dirty="0">
              <a:latin typeface="Segoe UI" panose="020B0502040204020203" pitchFamily="34" charset="0"/>
              <a:cs typeface="Segoe UI" panose="020B0502040204020203" pitchFamily="34" charset="0"/>
            </a:endParaRPr>
          </a:p>
          <a:p>
            <a:pPr>
              <a:lnSpc>
                <a:spcPct val="120000"/>
              </a:lnSpc>
            </a:pPr>
            <a:endParaRPr lang="en-US" sz="3600" dirty="0">
              <a:latin typeface="Segoe UI" panose="020B0502040204020203" pitchFamily="34" charset="0"/>
              <a:cs typeface="Segoe UI" panose="020B0502040204020203" pitchFamily="34" charset="0"/>
            </a:endParaRPr>
          </a:p>
          <a:p>
            <a:pPr>
              <a:lnSpc>
                <a:spcPct val="120000"/>
              </a:lnSpc>
            </a:pPr>
            <a:endParaRPr lang="en-US" sz="3600" dirty="0">
              <a:latin typeface="Segoe UI" panose="020B0502040204020203" pitchFamily="34" charset="0"/>
              <a:cs typeface="Segoe UI" panose="020B0502040204020203" pitchFamily="34" charset="0"/>
            </a:endParaRPr>
          </a:p>
          <a:p>
            <a:pPr>
              <a:lnSpc>
                <a:spcPct val="120000"/>
              </a:lnSpc>
            </a:pPr>
            <a:endParaRPr lang="en-US" sz="3600" dirty="0">
              <a:latin typeface="Segoe UI" panose="020B0502040204020203" pitchFamily="34" charset="0"/>
              <a:cs typeface="Segoe UI" panose="020B0502040204020203" pitchFamily="34" charset="0"/>
            </a:endParaRPr>
          </a:p>
          <a:p>
            <a:pPr>
              <a:lnSpc>
                <a:spcPct val="120000"/>
              </a:lnSpc>
            </a:pPr>
            <a:endParaRPr lang="en-US" sz="3600" dirty="0">
              <a:latin typeface="Segoe UI" panose="020B0502040204020203" pitchFamily="34" charset="0"/>
              <a:cs typeface="Segoe UI" panose="020B0502040204020203" pitchFamily="34" charset="0"/>
            </a:endParaRPr>
          </a:p>
          <a:p>
            <a:pPr>
              <a:lnSpc>
                <a:spcPct val="120000"/>
              </a:lnSpc>
            </a:pPr>
            <a:endParaRPr lang="en-US" sz="36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40636456" y="1831671"/>
            <a:ext cx="7662037" cy="9140964"/>
          </a:xfrm>
          <a:prstGeom prst="rect">
            <a:avLst/>
          </a:prstGeom>
          <a:noFill/>
        </p:spPr>
        <p:txBody>
          <a:bodyPr wrap="square" rtlCol="0">
            <a:spAutoFit/>
          </a:bodyPr>
          <a:lstStyle/>
          <a:p>
            <a:r>
              <a:rPr lang="en-US" sz="5400" b="1" dirty="0">
                <a:latin typeface="Segoe UI" panose="020B0502040204020203" pitchFamily="34" charset="0"/>
                <a:cs typeface="Segoe UI" panose="020B0502040204020203" pitchFamily="34" charset="0"/>
              </a:rPr>
              <a:t>AMMO BAR</a:t>
            </a:r>
          </a:p>
          <a:p>
            <a:endParaRPr lang="en-US" sz="5400" b="1" dirty="0">
              <a:latin typeface="Segoe UI" panose="020B0502040204020203" pitchFamily="34" charset="0"/>
              <a:cs typeface="Segoe UI" panose="020B0502040204020203" pitchFamily="34" charset="0"/>
            </a:endParaRPr>
          </a:p>
          <a:p>
            <a:r>
              <a:rPr lang="en-US" sz="4800" b="1" dirty="0">
                <a:latin typeface="Segoe UI" panose="020B0502040204020203" pitchFamily="34" charset="0"/>
                <a:cs typeface="Segoe UI" panose="020B0502040204020203" pitchFamily="34" charset="0"/>
              </a:rPr>
              <a:t>Delete this and replace it with your…</a:t>
            </a:r>
          </a:p>
          <a:p>
            <a:pPr marL="1143000" indent="-1143000">
              <a:buFont typeface="Arial" panose="020B0604020202020204" pitchFamily="34" charset="0"/>
              <a:buChar char="•"/>
            </a:pPr>
            <a:r>
              <a:rPr lang="en-US" sz="4800" dirty="0">
                <a:latin typeface="Segoe UI" panose="020B0502040204020203" pitchFamily="34" charset="0"/>
                <a:cs typeface="Segoe UI" panose="020B0502040204020203" pitchFamily="34" charset="0"/>
              </a:rPr>
              <a:t>Extra Graphs</a:t>
            </a:r>
          </a:p>
          <a:p>
            <a:pPr marL="1143000" indent="-1143000">
              <a:buFont typeface="Arial" panose="020B0604020202020204" pitchFamily="34" charset="0"/>
              <a:buChar char="•"/>
            </a:pPr>
            <a:r>
              <a:rPr lang="en-US" sz="4800" dirty="0">
                <a:latin typeface="Segoe UI" panose="020B0502040204020203" pitchFamily="34" charset="0"/>
                <a:cs typeface="Segoe UI" panose="020B0502040204020203" pitchFamily="34" charset="0"/>
              </a:rPr>
              <a:t>Extra Correlation tables</a:t>
            </a:r>
          </a:p>
          <a:p>
            <a:pPr marL="1143000" indent="-1143000">
              <a:buFont typeface="Arial" panose="020B0604020202020204" pitchFamily="34" charset="0"/>
              <a:buChar char="•"/>
            </a:pPr>
            <a:r>
              <a:rPr lang="en-US" sz="4800" dirty="0">
                <a:latin typeface="Segoe UI" panose="020B0502040204020203" pitchFamily="34" charset="0"/>
                <a:cs typeface="Segoe UI" panose="020B0502040204020203" pitchFamily="34" charset="0"/>
              </a:rPr>
              <a:t>Extra Figures</a:t>
            </a:r>
          </a:p>
          <a:p>
            <a:pPr marL="1143000" indent="-1143000">
              <a:buFont typeface="Arial" panose="020B0604020202020204" pitchFamily="34" charset="0"/>
              <a:buChar char="•"/>
            </a:pPr>
            <a:r>
              <a:rPr lang="en-US" sz="4800" dirty="0">
                <a:latin typeface="Segoe UI" panose="020B0502040204020203" pitchFamily="34" charset="0"/>
                <a:cs typeface="Segoe UI" panose="020B0502040204020203" pitchFamily="34" charset="0"/>
              </a:rPr>
              <a:t>Extra nuance that you’re worried about leaving out.</a:t>
            </a:r>
          </a:p>
          <a:p>
            <a:pPr marL="1143000" indent="-1143000">
              <a:buFont typeface="Arial" panose="020B0604020202020204" pitchFamily="34" charset="0"/>
              <a:buChar char="•"/>
            </a:pPr>
            <a:r>
              <a:rPr lang="en-US" sz="4800" b="1" dirty="0">
                <a:latin typeface="Segoe UI" panose="020B0502040204020203" pitchFamily="34" charset="0"/>
                <a:cs typeface="Segoe UI" panose="020B0502040204020203" pitchFamily="34" charset="0"/>
              </a:rPr>
              <a:t>Keep it messy!</a:t>
            </a:r>
            <a:r>
              <a:rPr lang="en-US" sz="4800" dirty="0">
                <a:latin typeface="Segoe UI" panose="020B0502040204020203" pitchFamily="34" charset="0"/>
                <a:cs typeface="Segoe UI" panose="020B0502040204020203"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8329346" y="28402488"/>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010311" y="28501422"/>
            <a:ext cx="8077384" cy="1569660"/>
          </a:xfrm>
          <a:prstGeom prst="rect">
            <a:avLst/>
          </a:prstGeom>
          <a:noFill/>
        </p:spPr>
        <p:txBody>
          <a:bodyPr wrap="square" rtlCol="0">
            <a:spAutoFit/>
          </a:bodyPr>
          <a:lstStyle/>
          <a:p>
            <a:r>
              <a:rPr lang="en-US" sz="4800" dirty="0">
                <a:solidFill>
                  <a:srgbClr val="CDCDCD"/>
                </a:solidFill>
                <a:latin typeface="Lato Black" panose="020F0A02020204030203" pitchFamily="34" charset="0"/>
                <a:cs typeface="Arial" panose="020B0604020202020204" pitchFamily="34" charset="0"/>
              </a:rPr>
              <a:t>Take a picture</a:t>
            </a:r>
            <a:r>
              <a:rPr lang="en-US" sz="4800" dirty="0">
                <a:solidFill>
                  <a:srgbClr val="CDCDCD"/>
                </a:solidFill>
                <a:latin typeface="Lato" panose="020F0502020204030203" pitchFamily="34" charset="0"/>
                <a:cs typeface="Arial" panose="020B0604020202020204" pitchFamily="34" charset="0"/>
              </a:rPr>
              <a:t> to </a:t>
            </a:r>
            <a:br>
              <a:rPr lang="en-US" sz="4800" dirty="0">
                <a:solidFill>
                  <a:srgbClr val="CDCDCD"/>
                </a:solidFill>
                <a:latin typeface="Lato" panose="020F0502020204030203" pitchFamily="34" charset="0"/>
                <a:cs typeface="Arial" panose="020B0604020202020204" pitchFamily="34" charset="0"/>
              </a:rPr>
            </a:br>
            <a:r>
              <a:rPr lang="en-US" sz="4800" dirty="0">
                <a:solidFill>
                  <a:srgbClr val="CDCDCD"/>
                </a:solidFill>
                <a:latin typeface="Lato Black" panose="020F0A02020204030203" pitchFamily="34" charset="0"/>
                <a:cs typeface="Arial" panose="020B0604020202020204" pitchFamily="34" charset="0"/>
              </a:rPr>
              <a:t>download</a:t>
            </a:r>
            <a:r>
              <a:rPr lang="en-US" sz="4800" dirty="0">
                <a:solidFill>
                  <a:srgbClr val="CDCDCD"/>
                </a:solidFill>
                <a:latin typeface="Lato" panose="020F0502020204030203" pitchFamily="34" charset="0"/>
                <a:cs typeface="Arial" panose="020B0604020202020204" pitchFamily="34" charset="0"/>
              </a:rPr>
              <a:t> the</a:t>
            </a:r>
            <a:r>
              <a:rPr lang="en-US" sz="4800" b="1" dirty="0">
                <a:solidFill>
                  <a:srgbClr val="CDCDCD"/>
                </a:solidFill>
                <a:latin typeface="Lato" panose="020F0502020204030203" pitchFamily="34" charset="0"/>
                <a:cs typeface="Arial" panose="020B0604020202020204" pitchFamily="34" charset="0"/>
              </a:rPr>
              <a:t> </a:t>
            </a:r>
            <a:r>
              <a:rPr lang="en-US" sz="4800" dirty="0">
                <a:solidFill>
                  <a:srgbClr val="CDCDCD"/>
                </a:solidFill>
                <a:latin typeface="Lato Black" panose="020F0A02020204030203" pitchFamily="34" charset="0"/>
                <a:cs typeface="Arial" panose="020B0604020202020204" pitchFamily="34" charset="0"/>
              </a:rPr>
              <a:t>full paper</a:t>
            </a:r>
          </a:p>
        </p:txBody>
      </p:sp>
      <p:sp>
        <p:nvSpPr>
          <p:cNvPr id="10" name="Rectangle 9">
            <a:extLst>
              <a:ext uri="{FF2B5EF4-FFF2-40B4-BE49-F238E27FC236}">
                <a16:creationId xmlns:a16="http://schemas.microsoft.com/office/drawing/2014/main" id="{F33A7B10-D6D9-4BF7-9A8B-B3113FDC3D80}"/>
              </a:ext>
            </a:extLst>
          </p:cNvPr>
          <p:cNvSpPr/>
          <p:nvPr/>
        </p:nvSpPr>
        <p:spPr>
          <a:xfrm>
            <a:off x="1169537" y="3212650"/>
            <a:ext cx="1670876" cy="159080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2886324" y="28807176"/>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6936172" y="29408785"/>
            <a:ext cx="1297464"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Graphic 18">
            <a:extLst>
              <a:ext uri="{FF2B5EF4-FFF2-40B4-BE49-F238E27FC236}">
                <a16:creationId xmlns:a16="http://schemas.microsoft.com/office/drawing/2014/main" id="{C1210836-80D5-470E-883D-041B85957069}"/>
              </a:ext>
            </a:extLst>
          </p:cNvPr>
          <p:cNvSpPr/>
          <p:nvPr/>
        </p:nvSpPr>
        <p:spPr>
          <a:xfrm>
            <a:off x="1568455" y="3652878"/>
            <a:ext cx="794104" cy="738508"/>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2987437" y="3134063"/>
            <a:ext cx="3898247" cy="1642053"/>
          </a:xfrm>
          <a:prstGeom prst="rect">
            <a:avLst/>
          </a:prstGeom>
        </p:spPr>
        <p:txBody>
          <a:bodyPr wrap="none">
            <a:spAutoFit/>
          </a:bodyPr>
          <a:lstStyle/>
          <a:p>
            <a:pPr>
              <a:lnSpc>
                <a:spcPct val="120000"/>
              </a:lnSpc>
            </a:pPr>
            <a:r>
              <a:rPr lang="en-US" sz="4400" dirty="0">
                <a:solidFill>
                  <a:schemeClr val="bg1">
                    <a:lumMod val="50000"/>
                  </a:schemeClr>
                </a:solidFill>
                <a:latin typeface="Segoe UI" panose="020B0502040204020203" pitchFamily="34" charset="0"/>
                <a:cs typeface="Segoe UI" panose="020B0502040204020203" pitchFamily="34" charset="0"/>
              </a:rPr>
              <a:t>PRESENTER:</a:t>
            </a:r>
            <a:r>
              <a:rPr lang="en-US" sz="4400" b="1" dirty="0">
                <a:latin typeface="Segoe UI" panose="020B0502040204020203" pitchFamily="34" charset="0"/>
                <a:cs typeface="Segoe UI" panose="020B0502040204020203" pitchFamily="34" charset="0"/>
              </a:rPr>
              <a:t> </a:t>
            </a:r>
          </a:p>
          <a:p>
            <a:pPr>
              <a:lnSpc>
                <a:spcPct val="120000"/>
              </a:lnSpc>
            </a:pPr>
            <a:r>
              <a:rPr lang="en-US" sz="4400" b="1" dirty="0">
                <a:highlight>
                  <a:srgbClr val="FFC107"/>
                </a:highlight>
                <a:latin typeface="Segoe UI" panose="020B0502040204020203" pitchFamily="34" charset="0"/>
                <a:cs typeface="Segoe UI" panose="020B0502040204020203" pitchFamily="34" charset="0"/>
              </a:rPr>
              <a:t>Leeroy</a:t>
            </a:r>
            <a:r>
              <a:rPr lang="en-US" sz="4400" b="1" dirty="0">
                <a:latin typeface="Segoe UI" panose="020B0502040204020203" pitchFamily="34" charset="0"/>
                <a:cs typeface="Segoe UI" panose="020B0502040204020203" pitchFamily="34" charset="0"/>
              </a:rPr>
              <a:t> </a:t>
            </a:r>
            <a:r>
              <a:rPr lang="en-US" sz="4400" dirty="0">
                <a:latin typeface="Segoe UI" panose="020B0502040204020203" pitchFamily="34" charset="0"/>
                <a:cs typeface="Segoe UI" panose="020B0502040204020203" pitchFamily="34" charset="0"/>
              </a:rPr>
              <a:t>Jenkins</a:t>
            </a:r>
            <a:endParaRPr lang="en-US" sz="4400" b="1" dirty="0">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1022513" y="1085789"/>
            <a:ext cx="7662037" cy="1754326"/>
          </a:xfrm>
          <a:prstGeom prst="rect">
            <a:avLst/>
          </a:prstGeom>
          <a:noFill/>
        </p:spPr>
        <p:txBody>
          <a:bodyPr wrap="square" rtlCol="0">
            <a:spAutoFit/>
          </a:bodyPr>
          <a:lstStyle/>
          <a:p>
            <a:r>
              <a:rPr lang="en-US" sz="5400" b="1" i="1" dirty="0">
                <a:latin typeface="Segoe UI" panose="020B0502040204020203" pitchFamily="34" charset="0"/>
                <a:cs typeface="Segoe UI" panose="020B0502040204020203" pitchFamily="34" charset="0"/>
              </a:rPr>
              <a:t>Title:</a:t>
            </a:r>
            <a:br>
              <a:rPr lang="en-US" sz="5400" i="1" dirty="0">
                <a:latin typeface="Segoe UI" panose="020B0502040204020203" pitchFamily="34" charset="0"/>
                <a:cs typeface="Segoe UI" panose="020B0502040204020203" pitchFamily="34" charset="0"/>
              </a:rPr>
            </a:br>
            <a:r>
              <a:rPr lang="en-US" sz="5400" i="1" dirty="0">
                <a:latin typeface="Segoe UI" panose="020B0502040204020203" pitchFamily="34" charset="0"/>
                <a:cs typeface="Segoe UI" panose="020B050204020402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128190" y="25382839"/>
            <a:ext cx="7517322" cy="2123658"/>
          </a:xfrm>
          <a:prstGeom prst="rect">
            <a:avLst/>
          </a:prstGeom>
          <a:noFill/>
        </p:spPr>
        <p:txBody>
          <a:bodyPr wrap="square" rtlCol="0">
            <a:spAutoFit/>
          </a:bodyPr>
          <a:lstStyle/>
          <a:p>
            <a:pPr>
              <a:lnSpc>
                <a:spcPct val="100000"/>
              </a:lnSpc>
              <a:spcBef>
                <a:spcPts val="0"/>
              </a:spcBef>
            </a:pPr>
            <a:r>
              <a:rPr lang="en-US" sz="4400" dirty="0">
                <a:latin typeface="Segoe UI" panose="020B0502040204020203" pitchFamily="34" charset="0"/>
                <a:cs typeface="Segoe UI" panose="020B0502040204020203" pitchFamily="34" charset="0"/>
              </a:rPr>
              <a:t>Leeroy</a:t>
            </a:r>
            <a:r>
              <a:rPr lang="en-US" sz="4400" b="1" dirty="0">
                <a:latin typeface="Segoe UI" panose="020B0502040204020203" pitchFamily="34" charset="0"/>
                <a:cs typeface="Segoe UI" panose="020B0502040204020203" pitchFamily="34" charset="0"/>
              </a:rPr>
              <a:t> </a:t>
            </a:r>
            <a:r>
              <a:rPr lang="en-US" sz="4400" dirty="0">
                <a:latin typeface="Segoe UI" panose="020B0502040204020203" pitchFamily="34" charset="0"/>
                <a:cs typeface="Segoe UI" panose="020B0502040204020203" pitchFamily="34" charset="0"/>
              </a:rPr>
              <a:t>Jenkins, author2, </a:t>
            </a:r>
            <a:br>
              <a:rPr lang="en-US" sz="4400" dirty="0">
                <a:latin typeface="Segoe UI" panose="020B0502040204020203" pitchFamily="34" charset="0"/>
                <a:cs typeface="Segoe UI" panose="020B0502040204020203" pitchFamily="34" charset="0"/>
              </a:rPr>
            </a:br>
            <a:r>
              <a:rPr lang="en-US" sz="4400" dirty="0">
                <a:latin typeface="Segoe UI" panose="020B0502040204020203" pitchFamily="34" charset="0"/>
                <a:cs typeface="Segoe UI" panose="020B0502040204020203" pitchFamily="34" charset="0"/>
              </a:rPr>
              <a:t>author3, author4, author5, author6, author7, author42</a:t>
            </a:r>
            <a:endParaRPr lang="en-US" sz="4400" b="1" dirty="0">
              <a:latin typeface="Segoe UI" panose="020B0502040204020203" pitchFamily="34" charset="0"/>
              <a:cs typeface="Segoe UI" panose="020B050204020402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0636456" y="2558400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ADC988AD-FB82-4850-84BE-0F496EB3BDC0}"/>
              </a:ext>
            </a:extLst>
          </p:cNvPr>
          <p:cNvSpPr/>
          <p:nvPr/>
        </p:nvSpPr>
        <p:spPr>
          <a:xfrm>
            <a:off x="18535728" y="22292412"/>
            <a:ext cx="24688800" cy="1200329"/>
          </a:xfrm>
          <a:prstGeom prst="rect">
            <a:avLst/>
          </a:prstGeom>
        </p:spPr>
        <p:txBody>
          <a:bodyPr>
            <a:spAutoFit/>
          </a:bodyPr>
          <a:lstStyle/>
          <a:p>
            <a:r>
              <a:rPr lang="en-US" sz="3600" dirty="0">
                <a:solidFill>
                  <a:schemeClr val="bg1">
                    <a:lumMod val="50000"/>
                  </a:schemeClr>
                </a:solidFill>
                <a:latin typeface="Segoe UI" panose="020B0502040204020203" pitchFamily="34" charset="0"/>
                <a:cs typeface="Segoe UI" panose="020B0502040204020203" pitchFamily="34" charset="0"/>
              </a:rPr>
              <a:t>Visualize your findings with an image, graphic, or a key figure.</a:t>
            </a:r>
          </a:p>
          <a:p>
            <a:endParaRPr lang="en-US" sz="3600" dirty="0">
              <a:solidFill>
                <a:schemeClr val="bg1">
                  <a:lumMod val="50000"/>
                </a:schemeClr>
              </a:solidFill>
              <a:latin typeface="Segoe UI" panose="020B0502040204020203" pitchFamily="34" charset="0"/>
              <a:cs typeface="Segoe UI" panose="020B0502040204020203" pitchFamily="34" charset="0"/>
            </a:endParaRPr>
          </a:p>
        </p:txBody>
      </p:sp>
      <p:pic>
        <p:nvPicPr>
          <p:cNvPr id="14" name="Graphic 13">
            <a:extLst>
              <a:ext uri="{FF2B5EF4-FFF2-40B4-BE49-F238E27FC236}">
                <a16:creationId xmlns:a16="http://schemas.microsoft.com/office/drawing/2014/main" id="{8469FA09-6407-4240-A302-A9681C46F1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9201" y="27597921"/>
            <a:ext cx="3783061" cy="3783061"/>
          </a:xfrm>
          <a:prstGeom prst="rect">
            <a:avLst/>
          </a:prstGeom>
        </p:spPr>
      </p:pic>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54101" y="13358194"/>
            <a:ext cx="12223692" cy="8149128"/>
          </a:xfrm>
          <a:prstGeom prst="rect">
            <a:avLst/>
          </a:prstGeom>
        </p:spPr>
      </p:pic>
    </p:spTree>
    <p:extLst>
      <p:ext uri="{BB962C8B-B14F-4D97-AF65-F5344CB8AC3E}">
        <p14:creationId xmlns:p14="http://schemas.microsoft.com/office/powerpoint/2010/main" val="4252845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More Translations</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1413450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16139328" y="8300356"/>
            <a:ext cx="18507456" cy="2215991"/>
          </a:xfrm>
          <a:prstGeom prst="rect">
            <a:avLst/>
          </a:prstGeom>
          <a:noFill/>
        </p:spPr>
        <p:txBody>
          <a:bodyPr wrap="square" rtlCol="0">
            <a:spAutoFit/>
          </a:bodyPr>
          <a:lstStyle/>
          <a:p>
            <a:pPr algn="ctr"/>
            <a:r>
              <a:rPr lang="en-US" sz="13800" b="1" dirty="0">
                <a:solidFill>
                  <a:srgbClr val="B3E5FC"/>
                </a:solidFill>
              </a:rPr>
              <a:t>Turkish</a:t>
            </a:r>
            <a:endParaRPr lang="en-US" sz="13800" dirty="0">
              <a:solidFill>
                <a:srgbClr val="B3E5FC"/>
              </a:solidFill>
            </a:endParaRPr>
          </a:p>
        </p:txBody>
      </p:sp>
      <p:sp>
        <p:nvSpPr>
          <p:cNvPr id="16" name="TextBox 15">
            <a:extLst>
              <a:ext uri="{FF2B5EF4-FFF2-40B4-BE49-F238E27FC236}">
                <a16:creationId xmlns:a16="http://schemas.microsoft.com/office/drawing/2014/main" id="{3EF03715-2369-4146-A8C2-09556256957D}"/>
              </a:ext>
            </a:extLst>
          </p:cNvPr>
          <p:cNvSpPr txBox="1"/>
          <p:nvPr/>
        </p:nvSpPr>
        <p:spPr>
          <a:xfrm>
            <a:off x="19016068" y="19907700"/>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hlinkClick r:id="rId2"/>
              </a:rPr>
              <a:t>https://osf.io/ck68a/</a:t>
            </a:r>
            <a:endParaRPr lang="en-US" sz="4800" dirty="0">
              <a:solidFill>
                <a:schemeClr val="accent1"/>
              </a:solidFill>
            </a:endParaRPr>
          </a:p>
        </p:txBody>
      </p:sp>
      <p:pic>
        <p:nvPicPr>
          <p:cNvPr id="3" name="Picture 2">
            <a:extLst>
              <a:ext uri="{FF2B5EF4-FFF2-40B4-BE49-F238E27FC236}">
                <a16:creationId xmlns:a16="http://schemas.microsoft.com/office/drawing/2014/main" id="{3F1F47F1-A0C0-4E7B-91C9-9E75071E4CE0}"/>
              </a:ext>
            </a:extLst>
          </p:cNvPr>
          <p:cNvPicPr>
            <a:picLocks noChangeAspect="1"/>
          </p:cNvPicPr>
          <p:nvPr/>
        </p:nvPicPr>
        <p:blipFill>
          <a:blip r:embed="rId3"/>
          <a:stretch>
            <a:fillRect/>
          </a:stretch>
        </p:blipFill>
        <p:spPr>
          <a:xfrm>
            <a:off x="19016068" y="11063518"/>
            <a:ext cx="12753975" cy="8239125"/>
          </a:xfrm>
          <a:prstGeom prst="rect">
            <a:avLst/>
          </a:prstGeom>
        </p:spPr>
      </p:pic>
      <p:sp>
        <p:nvSpPr>
          <p:cNvPr id="22" name="TextBox 21">
            <a:extLst>
              <a:ext uri="{FF2B5EF4-FFF2-40B4-BE49-F238E27FC236}">
                <a16:creationId xmlns:a16="http://schemas.microsoft.com/office/drawing/2014/main" id="{29DB973B-BE5C-42BB-B56D-07816C28EC28}"/>
              </a:ext>
            </a:extLst>
          </p:cNvPr>
          <p:cNvSpPr txBox="1"/>
          <p:nvPr/>
        </p:nvSpPr>
        <p:spPr>
          <a:xfrm>
            <a:off x="14134506" y="23761857"/>
            <a:ext cx="15638358" cy="830997"/>
          </a:xfrm>
          <a:prstGeom prst="rect">
            <a:avLst/>
          </a:prstGeom>
          <a:noFill/>
        </p:spPr>
        <p:txBody>
          <a:bodyPr wrap="square" rtlCol="0">
            <a:spAutoFit/>
          </a:bodyPr>
          <a:lstStyle/>
          <a:p>
            <a:r>
              <a:rPr lang="en-US" sz="4800" dirty="0">
                <a:solidFill>
                  <a:schemeClr val="accent1">
                    <a:lumMod val="20000"/>
                    <a:lumOff val="80000"/>
                  </a:schemeClr>
                </a:solidFill>
              </a:rPr>
              <a:t>Special thanks to Mehmet </a:t>
            </a:r>
            <a:r>
              <a:rPr lang="en-US" sz="4800" dirty="0" err="1">
                <a:solidFill>
                  <a:schemeClr val="accent1">
                    <a:lumMod val="20000"/>
                    <a:lumOff val="80000"/>
                  </a:schemeClr>
                </a:solidFill>
              </a:rPr>
              <a:t>Döke</a:t>
            </a:r>
            <a:r>
              <a:rPr lang="en-US" sz="4800" dirty="0">
                <a:solidFill>
                  <a:schemeClr val="accent1">
                    <a:lumMod val="20000"/>
                    <a:lumOff val="80000"/>
                  </a:schemeClr>
                </a:solidFill>
              </a:rPr>
              <a:t> for the Turkish translation.</a:t>
            </a:r>
            <a:endParaRPr lang="en-US" sz="4800" dirty="0">
              <a:solidFill>
                <a:schemeClr val="accent1"/>
              </a:solidFill>
            </a:endParaRPr>
          </a:p>
        </p:txBody>
      </p:sp>
    </p:spTree>
    <p:extLst>
      <p:ext uri="{BB962C8B-B14F-4D97-AF65-F5344CB8AC3E}">
        <p14:creationId xmlns:p14="http://schemas.microsoft.com/office/powerpoint/2010/main" val="427692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D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6" y="5506805"/>
            <a:ext cx="26281807" cy="12484959"/>
          </a:xfrm>
        </p:spPr>
        <p:txBody>
          <a:bodyPr anchor="t">
            <a:noAutofit/>
          </a:bodyPr>
          <a:lstStyle/>
          <a:p>
            <a:pPr algn="l">
              <a:lnSpc>
                <a:spcPct val="150000"/>
              </a:lnSpc>
            </a:pP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This is an</a:t>
            </a:r>
            <a:r>
              <a:rPr lang="en-US" sz="13400" b="1" dirty="0">
                <a:solidFill>
                  <a:schemeClr val="bg1"/>
                </a:solidFill>
                <a:latin typeface="Lato Black" panose="020F0A02020204030203" pitchFamily="34" charset="0"/>
                <a:ea typeface="Roboto" panose="02000000000000000000" pitchFamily="2" charset="0"/>
                <a:cs typeface="Arial" panose="020B0604020202020204" pitchFamily="34" charset="0"/>
              </a:rPr>
              <a:t> experimental version</a:t>
            </a:r>
            <a:r>
              <a:rPr lang="en-US" sz="13400" b="1" dirty="0">
                <a:solidFill>
                  <a:srgbClr val="FFD54F"/>
                </a:solidFill>
                <a:latin typeface="Lato Black" panose="020F0A02020204030203" pitchFamily="34" charset="0"/>
                <a:ea typeface="Roboto" panose="02000000000000000000" pitchFamily="2" charset="0"/>
                <a:cs typeface="Arial" panose="020B0604020202020204" pitchFamily="34" charset="0"/>
              </a:rPr>
              <a:t> </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of #betterposter. </a:t>
            </a:r>
            <a:r>
              <a:rPr lang="en-US" sz="13400" dirty="0">
                <a:solidFill>
                  <a:schemeClr val="bg1"/>
                </a:solidFill>
                <a:latin typeface="Lato Black" panose="020F0A02020204030203" pitchFamily="34" charset="0"/>
                <a:ea typeface="Roboto" panose="02000000000000000000" pitchFamily="2" charset="0"/>
                <a:cs typeface="Arial" panose="020B0604020202020204" pitchFamily="34" charset="0"/>
              </a:rPr>
              <a:t>Try it</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400" dirty="0">
                <a:solidFill>
                  <a:schemeClr val="bg1"/>
                </a:solidFill>
                <a:latin typeface="Lato Black" panose="020F0A02020204030203" pitchFamily="34" charset="0"/>
                <a:ea typeface="Roboto" panose="02000000000000000000" pitchFamily="2" charset="0"/>
                <a:cs typeface="Arial" panose="020B0604020202020204" pitchFamily="34" charset="0"/>
              </a:rPr>
              <a:t>if</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400" dirty="0">
                <a:solidFill>
                  <a:schemeClr val="bg1"/>
                </a:solidFill>
                <a:latin typeface="Lato Black" panose="020F0A02020204030203" pitchFamily="34" charset="0"/>
                <a:ea typeface="Roboto" panose="02000000000000000000" pitchFamily="2" charset="0"/>
                <a:cs typeface="Arial" panose="020B0604020202020204" pitchFamily="34" charset="0"/>
              </a:rPr>
              <a:t>you’re brave</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 and let me know how it goes!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3221951"/>
            <a:ext cx="9563989" cy="13985239"/>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Graph/table with </a:t>
            </a:r>
            <a:r>
              <a:rPr lang="en-US" sz="3600" b="1" dirty="0">
                <a:latin typeface="Lato" panose="020F0502020204030203" pitchFamily="34" charset="0"/>
                <a:cs typeface="Arial" panose="020B0604020202020204" pitchFamily="34" charset="0"/>
              </a:rPr>
              <a:t>essential results only</a:t>
            </a:r>
            <a:r>
              <a:rPr lang="en-US" sz="3600" dirty="0">
                <a:latin typeface="Lato" panose="020F0502020204030203" pitchFamily="34" charset="0"/>
                <a:cs typeface="Arial" panose="020B0604020202020204"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All the other correlations in the ammo bar.</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B244B05-C5D7-4580-8933-5B2F47EB56B0}"/>
              </a:ext>
            </a:extLst>
          </p:cNvPr>
          <p:cNvSpPr txBox="1"/>
          <p:nvPr/>
        </p:nvSpPr>
        <p:spPr>
          <a:xfrm>
            <a:off x="41184576" y="1350919"/>
            <a:ext cx="7662037"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Title: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Subtitle</a:t>
            </a:r>
          </a:p>
        </p:txBody>
      </p:sp>
      <p:sp>
        <p:nvSpPr>
          <p:cNvPr id="12" name="TextBox 11">
            <a:extLst>
              <a:ext uri="{FF2B5EF4-FFF2-40B4-BE49-F238E27FC236}">
                <a16:creationId xmlns:a16="http://schemas.microsoft.com/office/drawing/2014/main" id="{64F9E57F-C64F-4827-8C49-BB9DBDC073C7}"/>
              </a:ext>
            </a:extLst>
          </p:cNvPr>
          <p:cNvSpPr txBox="1"/>
          <p:nvPr/>
        </p:nvSpPr>
        <p:spPr>
          <a:xfrm>
            <a:off x="41667014" y="3221951"/>
            <a:ext cx="7517322" cy="1446550"/>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Lato" panose="020F0502020204030203" pitchFamily="34" charset="0"/>
              </a:rPr>
              <a:t>Leeroy</a:t>
            </a:r>
            <a:r>
              <a:rPr lang="en-US" sz="4400" b="1" dirty="0">
                <a:latin typeface="Lato" panose="020F0502020204030203" pitchFamily="34" charset="0"/>
                <a:cs typeface="Lato" panose="020F0502020204030203" pitchFamily="34" charset="0"/>
              </a:rPr>
              <a:t> </a:t>
            </a:r>
            <a:r>
              <a:rPr lang="en-US" sz="4400" dirty="0">
                <a:latin typeface="Lato" panose="020F0502020204030203" pitchFamily="34" charset="0"/>
                <a:cs typeface="Lato" panose="020F0502020204030203" pitchFamily="34" charset="0"/>
              </a:rPr>
              <a:t>Jenkins, author2,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author3, author4</a:t>
            </a:r>
            <a:endParaRPr lang="en-US" sz="4400" b="1" dirty="0">
              <a:latin typeface="Lato" panose="020F0502020204030203" pitchFamily="34" charset="0"/>
              <a:cs typeface="Lato" panose="020F0502020204030203" pitchFamily="34" charset="0"/>
            </a:endParaRPr>
          </a:p>
        </p:txBody>
      </p:sp>
      <p:sp>
        <p:nvSpPr>
          <p:cNvPr id="20" name="Graphic 18">
            <a:extLst>
              <a:ext uri="{FF2B5EF4-FFF2-40B4-BE49-F238E27FC236}">
                <a16:creationId xmlns:a16="http://schemas.microsoft.com/office/drawing/2014/main" id="{BDF411EE-4753-4C32-9DAF-D5DA024A3893}"/>
              </a:ext>
            </a:extLst>
          </p:cNvPr>
          <p:cNvSpPr/>
          <p:nvPr/>
        </p:nvSpPr>
        <p:spPr>
          <a:xfrm>
            <a:off x="41175280" y="3423118"/>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FCAC4B58-8623-4DBE-951A-DDF821787031}"/>
              </a:ext>
            </a:extLst>
          </p:cNvPr>
          <p:cNvSpPr txBox="1"/>
          <p:nvPr/>
        </p:nvSpPr>
        <p:spPr>
          <a:xfrm>
            <a:off x="41184576" y="6494552"/>
            <a:ext cx="7662037" cy="9879628"/>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Arial" panose="020B0604020202020204" pitchFamily="34" charset="0"/>
              </a:rPr>
              <a:t>Keep it messy!</a:t>
            </a:r>
            <a:r>
              <a:rPr lang="en-US" sz="4800" dirty="0">
                <a:latin typeface="Lato" panose="020F0502020204030203" pitchFamily="34" charset="0"/>
                <a:cs typeface="Arial" panose="020B0604020202020204"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80DEEA"/>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234472" y="27566715"/>
            <a:ext cx="8077384" cy="830997"/>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Get</a:t>
            </a:r>
            <a:r>
              <a:rPr lang="en-US" sz="4800" dirty="0">
                <a:solidFill>
                  <a:srgbClr val="80DEEA"/>
                </a:solidFill>
                <a:latin typeface="Lato" panose="020F0502020204030203" pitchFamily="34" charset="0"/>
                <a:cs typeface="Arial" panose="020B0604020202020204" pitchFamily="34" charset="0"/>
              </a:rPr>
              <a:t> </a:t>
            </a:r>
            <a:r>
              <a:rPr lang="en-US" sz="4800" dirty="0">
                <a:solidFill>
                  <a:srgbClr val="80DEEA"/>
                </a:solidFill>
                <a:latin typeface="Lato Black" panose="020F0A02020204030203" pitchFamily="34" charset="0"/>
                <a:cs typeface="Arial" panose="020B0604020202020204" pitchFamily="34" charset="0"/>
              </a:rPr>
              <a:t>full paper</a:t>
            </a:r>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3130901" y="28505454"/>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03453" y="25762334"/>
            <a:ext cx="5149036" cy="5149036"/>
          </a:xfrm>
          <a:prstGeom prst="rect">
            <a:avLst/>
          </a:prstGeom>
        </p:spPr>
      </p:pic>
      <p:sp>
        <p:nvSpPr>
          <p:cNvPr id="17" name="Graphic 18">
            <a:extLst>
              <a:ext uri="{FF2B5EF4-FFF2-40B4-BE49-F238E27FC236}">
                <a16:creationId xmlns:a16="http://schemas.microsoft.com/office/drawing/2014/main" id="{C1707D57-0C98-4840-94C6-1437E6C5D860}"/>
              </a:ext>
            </a:extLst>
          </p:cNvPr>
          <p:cNvSpPr/>
          <p:nvPr/>
        </p:nvSpPr>
        <p:spPr>
          <a:xfrm>
            <a:off x="587854" y="165535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6" name="Rectangle 5">
            <a:extLst>
              <a:ext uri="{FF2B5EF4-FFF2-40B4-BE49-F238E27FC236}">
                <a16:creationId xmlns:a16="http://schemas.microsoft.com/office/drawing/2014/main" id="{794ABF43-FC69-48DE-90AE-EFBDC393E4D3}"/>
              </a:ext>
            </a:extLst>
          </p:cNvPr>
          <p:cNvSpPr/>
          <p:nvPr/>
        </p:nvSpPr>
        <p:spPr>
          <a:xfrm>
            <a:off x="1021436" y="1350919"/>
            <a:ext cx="7276223" cy="82189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Arial" panose="020B0604020202020204" pitchFamily="34" charset="0"/>
              </a:rPr>
              <a:t>PRESENTER:</a:t>
            </a:r>
            <a:r>
              <a:rPr lang="en-US" sz="4400" b="1" dirty="0">
                <a:latin typeface="Lato Black" panose="020F0A02020204030203" pitchFamily="34" charset="0"/>
                <a:cs typeface="Arial" panose="020B0604020202020204" pitchFamily="34" charset="0"/>
              </a:rPr>
              <a:t> </a:t>
            </a:r>
            <a:r>
              <a:rPr lang="en-US" sz="4400" b="1" dirty="0">
                <a:highlight>
                  <a:srgbClr val="FFC107"/>
                </a:highlight>
                <a:latin typeface="Lato Black" panose="020F0A02020204030203" pitchFamily="34" charset="0"/>
                <a:cs typeface="Arial" panose="020B0604020202020204" pitchFamily="34" charset="0"/>
              </a:rPr>
              <a:t>Leeroy</a:t>
            </a:r>
            <a:r>
              <a:rPr lang="en-US" sz="4400" b="1" dirty="0">
                <a:latin typeface="Lato Black" panose="020F0A02020204030203" pitchFamily="34" charset="0"/>
                <a:cs typeface="Arial" panose="020B0604020202020204" pitchFamily="34" charset="0"/>
              </a:rPr>
              <a:t> </a:t>
            </a:r>
            <a:r>
              <a:rPr lang="en-US" sz="4400" dirty="0">
                <a:latin typeface="Lato" panose="020F0502020204030203" pitchFamily="34" charset="0"/>
                <a:cs typeface="Arial" panose="020B0604020202020204" pitchFamily="34" charset="0"/>
              </a:rPr>
              <a:t>Jenkins</a:t>
            </a:r>
            <a:endParaRPr lang="en-US" sz="4400" b="1" dirty="0">
              <a:latin typeface="Lato Black" panose="020F0A02020204030203" pitchFamily="34" charset="0"/>
              <a:cs typeface="Arial" panose="020B0604020202020204" pitchFamily="34" charset="0"/>
            </a:endParaRPr>
          </a:p>
        </p:txBody>
      </p:sp>
      <p:sp>
        <p:nvSpPr>
          <p:cNvPr id="8" name="TextBox 7">
            <a:extLst>
              <a:ext uri="{FF2B5EF4-FFF2-40B4-BE49-F238E27FC236}">
                <a16:creationId xmlns:a16="http://schemas.microsoft.com/office/drawing/2014/main" id="{481E173E-5E9D-4D02-A6AB-4D56E5D5490E}"/>
              </a:ext>
            </a:extLst>
          </p:cNvPr>
          <p:cNvSpPr txBox="1"/>
          <p:nvPr/>
        </p:nvSpPr>
        <p:spPr>
          <a:xfrm>
            <a:off x="768069" y="12751364"/>
            <a:ext cx="9518672" cy="3028521"/>
          </a:xfrm>
          <a:prstGeom prst="rect">
            <a:avLst/>
          </a:prstGeom>
          <a:noFill/>
        </p:spPr>
        <p:txBody>
          <a:bodyPr wrap="square" rtlCol="0">
            <a:spAutoFit/>
          </a:bodyPr>
          <a:lstStyle/>
          <a:p>
            <a:pPr lvl="0">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lvl="0" indent="-742950">
              <a:lnSpc>
                <a:spcPct val="120000"/>
              </a:lnSpc>
              <a:buFont typeface="+mj-lt"/>
              <a:buAutoNum type="arabicPeriod"/>
            </a:pPr>
            <a:r>
              <a:rPr lang="en-US" sz="3600" dirty="0">
                <a:solidFill>
                  <a:prstClr val="black"/>
                </a:solidFill>
                <a:latin typeface="Lato" panose="020F0502020204030203" pitchFamily="34" charset="0"/>
                <a:cs typeface="Arial" panose="020B0604020202020204" pitchFamily="34" charset="0"/>
              </a:rPr>
              <a:t>How did you find this?</a:t>
            </a:r>
          </a:p>
          <a:p>
            <a:pPr marL="742950" lvl="0" indent="-742950">
              <a:lnSpc>
                <a:spcPct val="120000"/>
              </a:lnSpc>
              <a:buFont typeface="+mj-lt"/>
              <a:buAutoNum type="arabicPeriod"/>
            </a:pPr>
            <a:r>
              <a:rPr lang="en-US" sz="3600" dirty="0">
                <a:solidFill>
                  <a:prstClr val="black"/>
                </a:solidFill>
                <a:latin typeface="Lato" panose="020F0502020204030203" pitchFamily="34" charset="0"/>
                <a:cs typeface="Arial" panose="020B0604020202020204" pitchFamily="34" charset="0"/>
              </a:rPr>
              <a:t>Collected [what] from [population]</a:t>
            </a:r>
          </a:p>
          <a:p>
            <a:pPr marL="742950" lvl="0" indent="-742950">
              <a:lnSpc>
                <a:spcPct val="120000"/>
              </a:lnSpc>
              <a:buFont typeface="+mj-lt"/>
              <a:buAutoNum type="arabicPeriod"/>
            </a:pPr>
            <a:r>
              <a:rPr lang="en-US" sz="3600" dirty="0">
                <a:solidFill>
                  <a:prstClr val="black"/>
                </a:solidFill>
                <a:latin typeface="Lato" panose="020F0502020204030203" pitchFamily="34" charset="0"/>
                <a:cs typeface="Arial" panose="020B0604020202020204" pitchFamily="34" charset="0"/>
              </a:rPr>
              <a:t>How you tested it.</a:t>
            </a:r>
            <a:endParaRPr lang="en-US" sz="3600" b="1" dirty="0">
              <a:solidFill>
                <a:prstClr val="black"/>
              </a:solidFill>
              <a:latin typeface="Lato" panose="020F0502020204030203" pitchFamily="34" charset="0"/>
              <a:cs typeface="Arial" panose="020B0604020202020204" pitchFamily="34" charset="0"/>
            </a:endParaRPr>
          </a:p>
          <a:p>
            <a:endParaRPr lang="en-US" dirty="0"/>
          </a:p>
        </p:txBody>
      </p:sp>
      <p:sp>
        <p:nvSpPr>
          <p:cNvPr id="21" name="TextBox 20">
            <a:extLst>
              <a:ext uri="{FF2B5EF4-FFF2-40B4-BE49-F238E27FC236}">
                <a16:creationId xmlns:a16="http://schemas.microsoft.com/office/drawing/2014/main" id="{1F1C7066-08C7-4E44-B638-856857A77584}"/>
              </a:ext>
            </a:extLst>
          </p:cNvPr>
          <p:cNvSpPr txBox="1"/>
          <p:nvPr/>
        </p:nvSpPr>
        <p:spPr>
          <a:xfrm>
            <a:off x="920469" y="28531249"/>
            <a:ext cx="9518672" cy="1698927"/>
          </a:xfrm>
          <a:prstGeom prst="rect">
            <a:avLst/>
          </a:prstGeom>
          <a:noFill/>
        </p:spPr>
        <p:txBody>
          <a:bodyPr wrap="square" rtlCol="0">
            <a:spAutoFit/>
          </a:bodyPr>
          <a:lstStyle/>
          <a:p>
            <a:pPr lvl="0">
              <a:lnSpc>
                <a:spcPct val="120000"/>
              </a:lnSpc>
            </a:pPr>
            <a:r>
              <a:rPr lang="en-US" sz="3600" b="1" dirty="0">
                <a:solidFill>
                  <a:srgbClr val="8C1616"/>
                </a:solidFill>
                <a:latin typeface="Lato Black" panose="020F0A02020204030203" pitchFamily="34" charset="0"/>
                <a:cs typeface="Arial" panose="020B0604020202020204" pitchFamily="34" charset="0"/>
              </a:rPr>
              <a:t>Notes: Try this with no intro, no discussion. Tell me whether you miss it.</a:t>
            </a:r>
            <a:endParaRPr lang="en-US" sz="3600" b="1" dirty="0">
              <a:solidFill>
                <a:prstClr val="black"/>
              </a:solidFill>
              <a:latin typeface="Lato" panose="020F0502020204030203"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263856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005074" y="2927874"/>
            <a:ext cx="21328379" cy="4177601"/>
          </a:xfrm>
        </p:spPr>
        <p:txBody>
          <a:bodyPr>
            <a:normAutofit/>
          </a:body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a:t>
            </a:r>
            <a:r>
              <a:rPr lang="en-US" sz="14700" dirty="0" err="1">
                <a:solidFill>
                  <a:schemeClr val="bg1"/>
                </a:solidFill>
                <a:latin typeface="Lato" panose="020F0502020204030203" pitchFamily="34" charset="0"/>
                <a:ea typeface="Lato Black" panose="020F0502020204030203" pitchFamily="34" charset="0"/>
                <a:cs typeface="Lato Black" panose="020F0502020204030203" pitchFamily="34" charset="0"/>
              </a:rPr>
              <a:t>butterposter</a:t>
            </a:r>
            <a:endPar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pic>
        <p:nvPicPr>
          <p:cNvPr id="3074" name="Picture 2" descr="https://freight.cargo.site/t/original/i/d996134ff538d25f8b65e092c10e6aa302bda3bb31c6278adda7c85d53f69a88/butterposter.004.jpeg">
            <a:extLst>
              <a:ext uri="{FF2B5EF4-FFF2-40B4-BE49-F238E27FC236}">
                <a16:creationId xmlns:a16="http://schemas.microsoft.com/office/drawing/2014/main" id="{A89BCE87-E953-44F6-8817-2FD628F95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74" y="6635715"/>
            <a:ext cx="21328379" cy="14218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5ED95-EC01-4BB5-ACCA-B84D9B64C31B}"/>
              </a:ext>
            </a:extLst>
          </p:cNvPr>
          <p:cNvSpPr txBox="1"/>
          <p:nvPr/>
        </p:nvSpPr>
        <p:spPr>
          <a:xfrm>
            <a:off x="3005074" y="24092716"/>
            <a:ext cx="18946368" cy="2308324"/>
          </a:xfrm>
          <a:prstGeom prst="rect">
            <a:avLst/>
          </a:prstGeom>
          <a:noFill/>
        </p:spPr>
        <p:txBody>
          <a:bodyPr wrap="square" rtlCol="0">
            <a:spAutoFit/>
          </a:bodyPr>
          <a:lstStyle/>
          <a:p>
            <a:r>
              <a:rPr lang="en-US" sz="7200" dirty="0">
                <a:solidFill>
                  <a:schemeClr val="bg1"/>
                </a:solidFill>
              </a:rPr>
              <a:t>Get templates from </a:t>
            </a:r>
            <a:r>
              <a:rPr lang="en-US" sz="7200" dirty="0">
                <a:hlinkClick r:id="rId4"/>
              </a:rPr>
              <a:t>https://derekcrowe.net/butterposter</a:t>
            </a:r>
            <a:endParaRPr lang="en-US" sz="7200" dirty="0">
              <a:solidFill>
                <a:schemeClr val="bg1"/>
              </a:solidFill>
            </a:endParaRPr>
          </a:p>
        </p:txBody>
      </p:sp>
      <p:grpSp>
        <p:nvGrpSpPr>
          <p:cNvPr id="6" name="Group 5">
            <a:extLst>
              <a:ext uri="{FF2B5EF4-FFF2-40B4-BE49-F238E27FC236}">
                <a16:creationId xmlns:a16="http://schemas.microsoft.com/office/drawing/2014/main" id="{2B21ACEF-C549-451F-8FD4-FE55D2D45BCF}"/>
              </a:ext>
            </a:extLst>
          </p:cNvPr>
          <p:cNvGrpSpPr/>
          <p:nvPr/>
        </p:nvGrpSpPr>
        <p:grpSpPr>
          <a:xfrm>
            <a:off x="3005074" y="21963996"/>
            <a:ext cx="9325961" cy="1489501"/>
            <a:chOff x="21170312" y="24141631"/>
            <a:chExt cx="9325961" cy="1489501"/>
          </a:xfrm>
        </p:grpSpPr>
        <p:sp>
          <p:nvSpPr>
            <p:cNvPr id="11" name="Rectangle 10">
              <a:extLst>
                <a:ext uri="{FF2B5EF4-FFF2-40B4-BE49-F238E27FC236}">
                  <a16:creationId xmlns:a16="http://schemas.microsoft.com/office/drawing/2014/main" id="{60FF2733-C74F-4166-8520-0AB0101A9A7F}"/>
                </a:ext>
              </a:extLst>
            </p:cNvPr>
            <p:cNvSpPr/>
            <p:nvPr/>
          </p:nvSpPr>
          <p:spPr>
            <a:xfrm>
              <a:off x="22827955" y="24178207"/>
              <a:ext cx="7668318"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derektoplasm</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76" name="Picture 4" descr="electrode to perdition">
              <a:extLst>
                <a:ext uri="{FF2B5EF4-FFF2-40B4-BE49-F238E27FC236}">
                  <a16:creationId xmlns:a16="http://schemas.microsoft.com/office/drawing/2014/main" id="{53718F3D-05C8-45C0-B332-CC9E377A0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0312" y="24141631"/>
              <a:ext cx="1489501" cy="1489501"/>
            </a:xfrm>
            <a:prstGeom prst="ellipse">
              <a:avLst/>
            </a:prstGeom>
            <a:ln w="63500" cap="rnd">
              <a:solidFill>
                <a:srgbClr val="EFF8F3"/>
              </a:solidFill>
            </a:ln>
            <a:effectLst/>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76315DA3-62AB-41F1-8594-FEBE9DA26A49}"/>
              </a:ext>
            </a:extLst>
          </p:cNvPr>
          <p:cNvPicPr>
            <a:picLocks noChangeAspect="1"/>
          </p:cNvPicPr>
          <p:nvPr/>
        </p:nvPicPr>
        <p:blipFill>
          <a:blip r:embed="rId7"/>
          <a:stretch>
            <a:fillRect/>
          </a:stretch>
        </p:blipFill>
        <p:spPr>
          <a:xfrm>
            <a:off x="27279349" y="6582819"/>
            <a:ext cx="19131531" cy="14271815"/>
          </a:xfrm>
          <a:prstGeom prst="rect">
            <a:avLst/>
          </a:prstGeom>
        </p:spPr>
      </p:pic>
      <p:sp>
        <p:nvSpPr>
          <p:cNvPr id="9" name="Title 1">
            <a:extLst>
              <a:ext uri="{FF2B5EF4-FFF2-40B4-BE49-F238E27FC236}">
                <a16:creationId xmlns:a16="http://schemas.microsoft.com/office/drawing/2014/main" id="{12260687-F589-43CF-AA37-3DD5D8ED3E61}"/>
              </a:ext>
            </a:extLst>
          </p:cNvPr>
          <p:cNvSpPr txBox="1">
            <a:spLocks/>
          </p:cNvSpPr>
          <p:nvPr/>
        </p:nvSpPr>
        <p:spPr>
          <a:xfrm>
            <a:off x="27279349" y="2927874"/>
            <a:ext cx="21328379" cy="4177601"/>
          </a:xfrm>
          <a:prstGeom prst="rect">
            <a:avLst/>
          </a:prstGeom>
        </p:spPr>
        <p:txBody>
          <a:bodyPr vert="horz" lIns="91440" tIns="45720" rIns="91440" bIns="45720" rtlCol="0" anchor="ctr">
            <a:normAutofit/>
          </a:bodyPr>
          <a:lst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The “L” layout</a:t>
            </a:r>
          </a:p>
        </p:txBody>
      </p:sp>
      <p:sp>
        <p:nvSpPr>
          <p:cNvPr id="12" name="Rectangle 11">
            <a:extLst>
              <a:ext uri="{FF2B5EF4-FFF2-40B4-BE49-F238E27FC236}">
                <a16:creationId xmlns:a16="http://schemas.microsoft.com/office/drawing/2014/main" id="{F4FD21B9-0801-47B9-8F97-A5D25048C27E}"/>
              </a:ext>
            </a:extLst>
          </p:cNvPr>
          <p:cNvSpPr/>
          <p:nvPr/>
        </p:nvSpPr>
        <p:spPr>
          <a:xfrm>
            <a:off x="28936992" y="22011428"/>
            <a:ext cx="8714245"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72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SarraceniaMason</a:t>
            </a:r>
            <a:endPar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1F9B09F0-044D-48DD-9A03-98DB97A39E1B}"/>
              </a:ext>
            </a:extLst>
          </p:cNvPr>
          <p:cNvSpPr txBox="1"/>
          <p:nvPr/>
        </p:nvSpPr>
        <p:spPr>
          <a:xfrm>
            <a:off x="27279349" y="24092716"/>
            <a:ext cx="18946368" cy="2308324"/>
          </a:xfrm>
          <a:prstGeom prst="rect">
            <a:avLst/>
          </a:prstGeom>
          <a:noFill/>
        </p:spPr>
        <p:txBody>
          <a:bodyPr wrap="square" rtlCol="0">
            <a:spAutoFit/>
          </a:bodyPr>
          <a:lstStyle/>
          <a:p>
            <a:r>
              <a:rPr lang="en-US" sz="7200" dirty="0">
                <a:solidFill>
                  <a:schemeClr val="bg1"/>
                </a:solidFill>
              </a:rPr>
              <a:t>Adobe InDesign templates here: </a:t>
            </a:r>
            <a:r>
              <a:rPr lang="en-US" sz="7200" dirty="0">
                <a:hlinkClick r:id="rId9"/>
              </a:rPr>
              <a:t>https://osf.io/zkmvw/</a:t>
            </a:r>
            <a:endParaRPr lang="en-US" sz="7200" dirty="0">
              <a:solidFill>
                <a:schemeClr val="bg1"/>
              </a:solidFill>
            </a:endParaRPr>
          </a:p>
        </p:txBody>
      </p:sp>
      <p:pic>
        <p:nvPicPr>
          <p:cNvPr id="4098" name="Picture 2" descr="https://pbs.twimg.com/profile_images/1008164378842222592/gnbZVjHg_400x400.jpg">
            <a:extLst>
              <a:ext uri="{FF2B5EF4-FFF2-40B4-BE49-F238E27FC236}">
                <a16:creationId xmlns:a16="http://schemas.microsoft.com/office/drawing/2014/main" id="{CF53A355-6059-41D8-980A-0870CD082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8298" y="21963996"/>
            <a:ext cx="1525512" cy="152551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935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45009"/>
            <a:ext cx="42588180" cy="6362702"/>
          </a:xfrm>
        </p:spPr>
        <p:txBody>
          <a:bodyPr>
            <a:normAutofit/>
          </a:bodyPr>
          <a:lstStyle/>
          <a:p>
            <a:pPr algn="ctr"/>
            <a:r>
              <a:rPr lang="en-US" sz="43800" b="1" dirty="0">
                <a:solidFill>
                  <a:srgbClr val="81C784"/>
                </a:solidFill>
                <a:latin typeface="Lato Black" panose="020F0502020204030203" pitchFamily="34" charset="0"/>
                <a:ea typeface="Lato Black" panose="020F0502020204030203" pitchFamily="34" charset="0"/>
                <a:cs typeface="Lato Black" panose="020F0502020204030203" pitchFamily="34" charset="0"/>
              </a:rPr>
              <a:t>F.A.Q.</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07012"/>
            <a:ext cx="35757853" cy="4232569"/>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Frequently Asked Questions – The closest thing to a users’ manual this will ever have. </a:t>
            </a:r>
          </a:p>
        </p:txBody>
      </p:sp>
    </p:spTree>
    <p:extLst>
      <p:ext uri="{BB962C8B-B14F-4D97-AF65-F5344CB8AC3E}">
        <p14:creationId xmlns:p14="http://schemas.microsoft.com/office/powerpoint/2010/main" val="2327041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6284214" y="1336796"/>
            <a:ext cx="42588180" cy="6362702"/>
          </a:xfrm>
        </p:spPr>
        <p:txBody>
          <a:bodyPr>
            <a:noAutofit/>
          </a:bodyPr>
          <a:lstStyle/>
          <a:p>
            <a:pPr>
              <a:lnSpc>
                <a:spcPct val="120000"/>
              </a:lnSpc>
            </a:pPr>
            <a: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research influenced this idea?</a:t>
            </a:r>
            <a:b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br>
            <a:r>
              <a:rPr lang="en-US" sz="10300" dirty="0" err="1">
                <a:solidFill>
                  <a:schemeClr val="bg1"/>
                </a:solidFill>
                <a:latin typeface="Lato Thin" panose="020F0502020204030203" pitchFamily="34" charset="0"/>
                <a:ea typeface="Lato Thin" panose="020F0502020204030203" pitchFamily="34" charset="0"/>
                <a:cs typeface="Lato Thin" panose="020F0502020204030203" pitchFamily="34" charset="0"/>
              </a:rPr>
              <a:t>a.k.a</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I need some ammo to help persuade my faculty to try this.</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rgbClr val="EA4C89"/>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0EFBD90B-664B-444D-8CE5-382FB3D42358}"/>
              </a:ext>
            </a:extLst>
          </p:cNvPr>
          <p:cNvSpPr txBox="1"/>
          <p:nvPr/>
        </p:nvSpPr>
        <p:spPr>
          <a:xfrm>
            <a:off x="6284214" y="9546336"/>
            <a:ext cx="33503616" cy="14865608"/>
          </a:xfrm>
          <a:prstGeom prst="rect">
            <a:avLst/>
          </a:prstGeom>
          <a:noFill/>
        </p:spPr>
        <p:txBody>
          <a:bodyPr wrap="square" rtlCol="0">
            <a:spAutoFit/>
          </a:bodyPr>
          <a:lstStyle/>
          <a:p>
            <a:r>
              <a:rPr lang="en-US" sz="8000" dirty="0">
                <a:solidFill>
                  <a:schemeClr val="bg1"/>
                </a:solidFill>
              </a:rPr>
              <a:t>1. Need to know </a:t>
            </a:r>
            <a:r>
              <a:rPr lang="en-US" sz="8000" dirty="0">
                <a:solidFill>
                  <a:srgbClr val="FF0000"/>
                </a:solidFill>
              </a:rPr>
              <a:t>&gt;</a:t>
            </a:r>
            <a:r>
              <a:rPr lang="en-US" sz="8000" dirty="0">
                <a:solidFill>
                  <a:schemeClr val="bg1"/>
                </a:solidFill>
              </a:rPr>
              <a:t> Nice to know</a:t>
            </a:r>
          </a:p>
          <a:p>
            <a:r>
              <a:rPr lang="en-US" sz="8000" dirty="0">
                <a:solidFill>
                  <a:schemeClr val="bg1"/>
                </a:solidFill>
                <a:hlinkClick r:id="rId2"/>
              </a:rPr>
              <a:t>https://www.nngroup.com/articles/inverted-pyramid</a:t>
            </a:r>
            <a:endParaRPr lang="en-US" sz="8000" dirty="0">
              <a:solidFill>
                <a:schemeClr val="bg1"/>
              </a:solidFill>
            </a:endParaRPr>
          </a:p>
          <a:p>
            <a:endParaRPr lang="en-US" sz="8000" dirty="0">
              <a:solidFill>
                <a:schemeClr val="bg1"/>
              </a:solidFill>
            </a:endParaRPr>
          </a:p>
          <a:p>
            <a:r>
              <a:rPr lang="en-US" sz="8000" dirty="0">
                <a:solidFill>
                  <a:schemeClr val="bg1"/>
                </a:solidFill>
              </a:rPr>
              <a:t>2. Plain language is interpreted faster.</a:t>
            </a:r>
          </a:p>
          <a:p>
            <a:r>
              <a:rPr lang="en-US" sz="8000" dirty="0">
                <a:solidFill>
                  <a:schemeClr val="bg1"/>
                </a:solidFill>
                <a:hlinkClick r:id="rId3"/>
              </a:rPr>
              <a:t>https://www.nngroup.com/videos/plain-language-for-experts/</a:t>
            </a:r>
            <a:endParaRPr lang="en-US" sz="8000" dirty="0">
              <a:solidFill>
                <a:schemeClr val="bg1"/>
              </a:solidFill>
            </a:endParaRPr>
          </a:p>
          <a:p>
            <a:r>
              <a:rPr lang="en-US" sz="8000" dirty="0">
                <a:solidFill>
                  <a:schemeClr val="bg1"/>
                </a:solidFill>
                <a:hlinkClick r:id="rId4"/>
              </a:rPr>
              <a:t>https://www.nngroup.com/articles/plain-language-experts/</a:t>
            </a:r>
            <a:endParaRPr lang="en-US" sz="8000" dirty="0">
              <a:solidFill>
                <a:schemeClr val="bg1"/>
              </a:solidFill>
            </a:endParaRPr>
          </a:p>
          <a:p>
            <a:endParaRPr lang="en-US" sz="8000" dirty="0">
              <a:solidFill>
                <a:schemeClr val="bg1"/>
              </a:solidFill>
            </a:endParaRPr>
          </a:p>
          <a:p>
            <a:r>
              <a:rPr lang="en-US" sz="8000" dirty="0">
                <a:solidFill>
                  <a:schemeClr val="bg1"/>
                </a:solidFill>
              </a:rPr>
              <a:t>3. Interaction cost.</a:t>
            </a:r>
          </a:p>
          <a:p>
            <a:r>
              <a:rPr lang="en-US" sz="8000" dirty="0">
                <a:solidFill>
                  <a:schemeClr val="bg1"/>
                </a:solidFill>
                <a:hlinkClick r:id="rId5"/>
              </a:rPr>
              <a:t>https://www.nngroup.com/articles/interaction-cost-definition/  </a:t>
            </a:r>
            <a:endParaRPr lang="en-US" sz="8000" dirty="0">
              <a:solidFill>
                <a:schemeClr val="bg1"/>
              </a:solidFill>
            </a:endParaRPr>
          </a:p>
          <a:p>
            <a:endParaRPr lang="en-US" sz="8000" dirty="0">
              <a:solidFill>
                <a:schemeClr val="bg1"/>
              </a:solidFill>
            </a:endParaRPr>
          </a:p>
          <a:p>
            <a:r>
              <a:rPr lang="en-US" sz="8000" dirty="0">
                <a:solidFill>
                  <a:schemeClr val="bg1"/>
                </a:solidFill>
              </a:rPr>
              <a:t>4. Effective designs minimize cognitive load</a:t>
            </a:r>
          </a:p>
          <a:p>
            <a:r>
              <a:rPr lang="en-US" sz="8000" dirty="0">
                <a:solidFill>
                  <a:schemeClr val="bg1"/>
                </a:solidFill>
                <a:hlinkClick r:id="rId6"/>
              </a:rPr>
              <a:t>https://www.nngroup.com/articles/minimize-cognitive-load/</a:t>
            </a:r>
            <a:endParaRPr lang="en-US" sz="8000" dirty="0">
              <a:solidFill>
                <a:schemeClr val="bg1"/>
              </a:solidFill>
            </a:endParaRPr>
          </a:p>
        </p:txBody>
      </p:sp>
    </p:spTree>
    <p:extLst>
      <p:ext uri="{BB962C8B-B14F-4D97-AF65-F5344CB8AC3E}">
        <p14:creationId xmlns:p14="http://schemas.microsoft.com/office/powerpoint/2010/main" val="337364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59D"/>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59D"/>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p>
          <a:p>
            <a:pPr marL="0" indent="0">
              <a:lnSpc>
                <a:spcPct val="110000"/>
              </a:lnSpc>
              <a:buNone/>
            </a:pP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t>
            </a:r>
            <a:r>
              <a:rPr lang="en-US" sz="8000" dirty="0">
                <a:solidFill>
                  <a:srgbClr val="EA4C89"/>
                </a:solidFill>
                <a:latin typeface="Lato" panose="020F0502020204030203" charset="0"/>
              </a:rPr>
              <a:t>Adobe After Effects</a:t>
            </a:r>
            <a:r>
              <a:rPr lang="en-US" sz="8000" dirty="0">
                <a:solidFill>
                  <a:schemeClr val="bg1"/>
                </a:solidFill>
                <a:latin typeface="Lato" panose="020F0502020204030203" charset="0"/>
              </a:rPr>
              <a:t>,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rgbClr val="EA4C89"/>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rgbClr val="EA4C89"/>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rgbClr val="EA4C89"/>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t>
            </a:r>
            <a:r>
              <a:rPr lang="en-US" sz="8000" dirty="0">
                <a:solidFill>
                  <a:srgbClr val="EA4C89"/>
                </a:solidFill>
                <a:latin typeface="Lato" panose="020F0502020204030203" charset="0"/>
              </a:rPr>
              <a:t>Adobe Audition</a:t>
            </a:r>
            <a:r>
              <a:rPr lang="en-US" sz="8000" dirty="0">
                <a:solidFill>
                  <a:schemeClr val="bg1"/>
                </a:solidFill>
                <a:latin typeface="Lato" panose="020F0502020204030203" charset="0"/>
              </a:rPr>
              <a:t>.</a:t>
            </a:r>
          </a:p>
        </p:txBody>
      </p:sp>
    </p:spTree>
    <p:extLst>
      <p:ext uri="{BB962C8B-B14F-4D97-AF65-F5344CB8AC3E}">
        <p14:creationId xmlns:p14="http://schemas.microsoft.com/office/powerpoint/2010/main" val="38576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A9EF30B-AFA3-4DE3-8B88-D407336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170" y="7164879"/>
            <a:ext cx="29921255" cy="21167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09" y="1080473"/>
            <a:ext cx="42588180" cy="6362702"/>
          </a:xfrm>
        </p:spPr>
        <p:txBody>
          <a:bodyPr>
            <a:normAutofit/>
          </a:bodyPr>
          <a:lstStyle/>
          <a:p>
            <a:pPr algn="ctr"/>
            <a:r>
              <a:rPr lang="en-US" dirty="0">
                <a:solidFill>
                  <a:schemeClr val="bg1"/>
                </a:solidFill>
                <a:latin typeface="Lato Black" panose="020F0A02020204030203" pitchFamily="34" charset="0"/>
              </a:rPr>
              <a:t>Add a key figure</a:t>
            </a:r>
            <a:br>
              <a:rPr lang="en-US" dirty="0">
                <a:solidFill>
                  <a:schemeClr val="bg1"/>
                </a:solidFill>
                <a:latin typeface="Lato Black" panose="020F0A02020204030203" pitchFamily="34" charset="0"/>
              </a:rPr>
            </a:br>
            <a:r>
              <a:rPr lang="en-US" sz="9600" b="1" dirty="0">
                <a:solidFill>
                  <a:schemeClr val="bg1"/>
                </a:solidFill>
                <a:latin typeface="Lato Hairline" panose="020F0202020204030203" pitchFamily="34" charset="0"/>
              </a:rPr>
              <a:t>Show-and-tell the best, most insightful part of your methods &amp; data.</a:t>
            </a:r>
            <a:endParaRPr lang="en-US" dirty="0">
              <a:solidFill>
                <a:schemeClr val="bg1"/>
              </a:solidFill>
              <a:latin typeface="Lato Hairline" panose="020F0202020204030203" pitchFamily="34" charset="0"/>
            </a:endParaRPr>
          </a:p>
        </p:txBody>
      </p:sp>
      <p:sp>
        <p:nvSpPr>
          <p:cNvPr id="10" name="TextBox 6">
            <a:extLst>
              <a:ext uri="{FF2B5EF4-FFF2-40B4-BE49-F238E27FC236}">
                <a16:creationId xmlns:a16="http://schemas.microsoft.com/office/drawing/2014/main" id="{A28D1AF3-8EE8-41C1-A1BE-A48A6F08CE1D}"/>
              </a:ext>
            </a:extLst>
          </p:cNvPr>
          <p:cNvSpPr txBox="1"/>
          <p:nvPr/>
        </p:nvSpPr>
        <p:spPr>
          <a:xfrm>
            <a:off x="18711511" y="28702352"/>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drElsje</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2700071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FFF44-E754-444A-93D6-75FC6AA77585}"/>
              </a:ext>
            </a:extLst>
          </p:cNvPr>
          <p:cNvSpPr/>
          <p:nvPr/>
        </p:nvSpPr>
        <p:spPr>
          <a:xfrm>
            <a:off x="12344400" y="7277892"/>
            <a:ext cx="24688800" cy="17820263"/>
          </a:xfrm>
          <a:prstGeom prst="rect">
            <a:avLst/>
          </a:prstGeom>
        </p:spPr>
        <p:txBody>
          <a:bodyPr>
            <a:spAutoFit/>
          </a:bodyPr>
          <a:lstStyle/>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isn’t about making things look pretty. It’s about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directing attention</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Great design is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subtle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should feel like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problem-solving</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UX designers feel a surge of happiness when they get to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delete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something.</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When it looks too simple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to represent the amount of time you put into it,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you’re done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p:txBody>
      </p:sp>
    </p:spTree>
    <p:extLst>
      <p:ext uri="{BB962C8B-B14F-4D97-AF65-F5344CB8AC3E}">
        <p14:creationId xmlns:p14="http://schemas.microsoft.com/office/powerpoint/2010/main" val="243444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364CBB-83A0-4E53-A572-F50FB815C632}"/>
              </a:ext>
            </a:extLst>
          </p:cNvPr>
          <p:cNvSpPr/>
          <p:nvPr/>
        </p:nvSpPr>
        <p:spPr>
          <a:xfrm>
            <a:off x="17963207" y="20389709"/>
            <a:ext cx="11451719" cy="8415982"/>
          </a:xfrm>
          <a:prstGeom prst="rect">
            <a:avLst/>
          </a:prstGeom>
          <a:solidFill>
            <a:srgbClr val="FFFFFF">
              <a:alpha val="7059"/>
            </a:srgb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vvv</a:t>
            </a:r>
            <a:endParaRPr lang="en-US" dirty="0"/>
          </a:p>
        </p:txBody>
      </p:sp>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10" y="1040714"/>
            <a:ext cx="42588180" cy="6362702"/>
          </a:xfrm>
        </p:spPr>
        <p:txBody>
          <a:bodyPr>
            <a:normAutofit/>
          </a:bodyPr>
          <a:lstStyle/>
          <a:p>
            <a:r>
              <a:rPr lang="en-US" dirty="0">
                <a:solidFill>
                  <a:schemeClr val="bg1"/>
                </a:solidFill>
                <a:latin typeface="Lato Black" panose="020F0A02020204030203" pitchFamily="34" charset="0"/>
              </a:rPr>
              <a:t>Try an on-theme background.</a:t>
            </a:r>
            <a:br>
              <a:rPr lang="en-US" b="1" dirty="0">
                <a:solidFill>
                  <a:schemeClr val="bg1"/>
                </a:solidFill>
                <a:latin typeface="Lato" panose="020F0502020204030203" pitchFamily="34" charset="0"/>
              </a:rPr>
            </a:br>
            <a:r>
              <a:rPr lang="en-US" sz="9600" b="1" dirty="0">
                <a:solidFill>
                  <a:schemeClr val="bg1"/>
                </a:solidFill>
                <a:latin typeface="Lato Hairline" panose="020F0202020204030203" pitchFamily="34" charset="0"/>
              </a:rPr>
              <a:t>A</a:t>
            </a:r>
            <a:r>
              <a:rPr lang="en-US" sz="8800" b="1" dirty="0">
                <a:solidFill>
                  <a:schemeClr val="bg1"/>
                </a:solidFill>
                <a:latin typeface="Lato Hairline" panose="020F0202020204030203" pitchFamily="34" charset="0"/>
              </a:rPr>
              <a:t>dd fun and reinforce your study’s context</a:t>
            </a:r>
            <a:r>
              <a:rPr lang="en-US" sz="8800" dirty="0">
                <a:solidFill>
                  <a:schemeClr val="bg1"/>
                </a:solidFill>
                <a:latin typeface="Lato Hairline" panose="020F0202020204030203" pitchFamily="34" charset="0"/>
              </a:rPr>
              <a:t>, but make sure to keep a high contrast between your text and background!</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18179235" y="16612730"/>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17963207" y="8196748"/>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7A8EA-5ED6-467A-8AE1-92CBA825E651}"/>
              </a:ext>
            </a:extLst>
          </p:cNvPr>
          <p:cNvPicPr>
            <a:picLocks noChangeAspect="1"/>
          </p:cNvPicPr>
          <p:nvPr/>
        </p:nvPicPr>
        <p:blipFill>
          <a:blip r:embed="rId5"/>
          <a:stretch>
            <a:fillRect/>
          </a:stretch>
        </p:blipFill>
        <p:spPr>
          <a:xfrm>
            <a:off x="32026305" y="20389709"/>
            <a:ext cx="12960533" cy="7427498"/>
          </a:xfrm>
          <a:prstGeom prst="rect">
            <a:avLst/>
          </a:prstGeom>
          <a:ln>
            <a:solidFill>
              <a:schemeClr val="bg1"/>
            </a:solidFill>
          </a:ln>
        </p:spPr>
      </p:pic>
      <p:sp>
        <p:nvSpPr>
          <p:cNvPr id="6" name="TextBox 6">
            <a:extLst>
              <a:ext uri="{FF2B5EF4-FFF2-40B4-BE49-F238E27FC236}">
                <a16:creationId xmlns:a16="http://schemas.microsoft.com/office/drawing/2014/main" id="{9AE7884F-1E83-4128-91F4-83E575ADDDCB}"/>
              </a:ext>
            </a:extLst>
          </p:cNvPr>
          <p:cNvSpPr txBox="1"/>
          <p:nvPr/>
        </p:nvSpPr>
        <p:spPr>
          <a:xfrm>
            <a:off x="32888725" y="28878175"/>
            <a:ext cx="11235691"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mikemorrison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9" name="Picture 2" descr="https://pbs.twimg.com/media/D-uEB0PXsAEP4Zp.jpg:large">
            <a:extLst>
              <a:ext uri="{FF2B5EF4-FFF2-40B4-BE49-F238E27FC236}">
                <a16:creationId xmlns:a16="http://schemas.microsoft.com/office/drawing/2014/main" id="{708F1DDE-9FC1-42C3-A828-0A9F66D0F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3281" y="8196747"/>
            <a:ext cx="11283152" cy="846236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A28D1AF3-8EE8-41C1-A1BE-A48A6F08CE1D}"/>
              </a:ext>
            </a:extLst>
          </p:cNvPr>
          <p:cNvSpPr txBox="1"/>
          <p:nvPr/>
        </p:nvSpPr>
        <p:spPr>
          <a:xfrm>
            <a:off x="3277570" y="16685213"/>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@brenden0walker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 name="Picture 2">
            <a:extLst>
              <a:ext uri="{FF2B5EF4-FFF2-40B4-BE49-F238E27FC236}">
                <a16:creationId xmlns:a16="http://schemas.microsoft.com/office/drawing/2014/main" id="{70C46B7E-D34E-4F08-95CA-1993E5AC06F6}"/>
              </a:ext>
            </a:extLst>
          </p:cNvPr>
          <p:cNvPicPr>
            <a:picLocks noChangeAspect="1"/>
          </p:cNvPicPr>
          <p:nvPr/>
        </p:nvPicPr>
        <p:blipFill>
          <a:blip r:embed="rId9"/>
          <a:stretch>
            <a:fillRect/>
          </a:stretch>
        </p:blipFill>
        <p:spPr>
          <a:xfrm>
            <a:off x="3613281" y="20389709"/>
            <a:ext cx="11283152" cy="8482129"/>
          </a:xfrm>
          <a:prstGeom prst="rect">
            <a:avLst/>
          </a:prstGeom>
          <a:ln>
            <a:solidFill>
              <a:srgbClr val="263238"/>
            </a:solidFill>
          </a:ln>
        </p:spPr>
      </p:pic>
      <p:sp>
        <p:nvSpPr>
          <p:cNvPr id="11" name="TextBox 6">
            <a:extLst>
              <a:ext uri="{FF2B5EF4-FFF2-40B4-BE49-F238E27FC236}">
                <a16:creationId xmlns:a16="http://schemas.microsoft.com/office/drawing/2014/main" id="{9804C421-C50F-42A5-BB04-226BA1D19D50}"/>
              </a:ext>
            </a:extLst>
          </p:cNvPr>
          <p:cNvSpPr txBox="1"/>
          <p:nvPr/>
        </p:nvSpPr>
        <p:spPr>
          <a:xfrm>
            <a:off x="3277570"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SarraceniaMason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 name="Picture 3">
            <a:extLst>
              <a:ext uri="{FF2B5EF4-FFF2-40B4-BE49-F238E27FC236}">
                <a16:creationId xmlns:a16="http://schemas.microsoft.com/office/drawing/2014/main" id="{C8FBE0D0-E7F4-469E-8DF4-78638E98043F}"/>
              </a:ext>
            </a:extLst>
          </p:cNvPr>
          <p:cNvPicPr>
            <a:picLocks noChangeAspect="1"/>
          </p:cNvPicPr>
          <p:nvPr/>
        </p:nvPicPr>
        <p:blipFill>
          <a:blip r:embed="rId11"/>
          <a:stretch>
            <a:fillRect/>
          </a:stretch>
        </p:blipFill>
        <p:spPr>
          <a:xfrm>
            <a:off x="18037201" y="21622159"/>
            <a:ext cx="11298211" cy="5544790"/>
          </a:xfrm>
          <a:prstGeom prst="rect">
            <a:avLst/>
          </a:prstGeom>
        </p:spPr>
      </p:pic>
      <p:sp>
        <p:nvSpPr>
          <p:cNvPr id="13" name="TextBox 6">
            <a:extLst>
              <a:ext uri="{FF2B5EF4-FFF2-40B4-BE49-F238E27FC236}">
                <a16:creationId xmlns:a16="http://schemas.microsoft.com/office/drawing/2014/main" id="{E7537303-D137-4F34-B213-4A6386A51704}"/>
              </a:ext>
            </a:extLst>
          </p:cNvPr>
          <p:cNvSpPr txBox="1"/>
          <p:nvPr/>
        </p:nvSpPr>
        <p:spPr>
          <a:xfrm>
            <a:off x="17676378"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americoamorim</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7" name="Picture 6">
            <a:extLst>
              <a:ext uri="{FF2B5EF4-FFF2-40B4-BE49-F238E27FC236}">
                <a16:creationId xmlns:a16="http://schemas.microsoft.com/office/drawing/2014/main" id="{B92EC10A-D4BA-4D10-8436-1614D256867A}"/>
              </a:ext>
            </a:extLst>
          </p:cNvPr>
          <p:cNvPicPr>
            <a:picLocks noChangeAspect="1"/>
          </p:cNvPicPr>
          <p:nvPr/>
        </p:nvPicPr>
        <p:blipFill>
          <a:blip r:embed="rId13"/>
          <a:stretch>
            <a:fillRect/>
          </a:stretch>
        </p:blipFill>
        <p:spPr>
          <a:xfrm>
            <a:off x="32026306" y="8196748"/>
            <a:ext cx="8519828" cy="8488466"/>
          </a:xfrm>
          <a:prstGeom prst="rect">
            <a:avLst/>
          </a:prstGeom>
          <a:ln>
            <a:solidFill>
              <a:schemeClr val="tx1">
                <a:lumMod val="95000"/>
                <a:lumOff val="5000"/>
              </a:schemeClr>
            </a:solidFill>
          </a:ln>
        </p:spPr>
      </p:pic>
      <p:sp>
        <p:nvSpPr>
          <p:cNvPr id="16" name="TextBox 6">
            <a:extLst>
              <a:ext uri="{FF2B5EF4-FFF2-40B4-BE49-F238E27FC236}">
                <a16:creationId xmlns:a16="http://schemas.microsoft.com/office/drawing/2014/main" id="{2321F547-6491-468E-8D49-C14F75222D6E}"/>
              </a:ext>
            </a:extLst>
          </p:cNvPr>
          <p:cNvSpPr txBox="1"/>
          <p:nvPr/>
        </p:nvSpPr>
        <p:spPr>
          <a:xfrm>
            <a:off x="32026305" y="16775440"/>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4"/>
              </a:rPr>
              <a:t>@nasaman58</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33663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r>
              <a:rPr lang="en-US" dirty="0">
                <a:solidFill>
                  <a:schemeClr val="bg1"/>
                </a:solidFill>
                <a:latin typeface="Lato Black" panose="020F0A02020204030203" pitchFamily="34" charset="0"/>
              </a:rPr>
              <a:t>Try a ‘hat’ icon.</a:t>
            </a:r>
            <a:br>
              <a:rPr lang="en-US" b="1" dirty="0">
                <a:solidFill>
                  <a:schemeClr val="bg1"/>
                </a:solidFill>
                <a:latin typeface="Lato" panose="020F0502020204030203" pitchFamily="34" charset="0"/>
              </a:rPr>
            </a:br>
            <a:r>
              <a:rPr lang="en-US" sz="12800" b="1" dirty="0">
                <a:solidFill>
                  <a:schemeClr val="bg1"/>
                </a:solidFill>
                <a:latin typeface="Lato Hairline" panose="020F0202020204030203" pitchFamily="34" charset="0"/>
              </a:rPr>
              <a:t>F</a:t>
            </a:r>
            <a:r>
              <a:rPr lang="en-US" sz="12800" dirty="0">
                <a:solidFill>
                  <a:schemeClr val="bg1"/>
                </a:solidFill>
                <a:latin typeface="Lato Hairline" panose="020F0202020204030203" pitchFamily="34" charset="0"/>
              </a:rPr>
              <a:t>un, reinforces your finding, makes your poster memorable </a:t>
            </a:r>
            <a:br>
              <a:rPr lang="en-US" sz="12800" dirty="0">
                <a:solidFill>
                  <a:schemeClr val="bg1"/>
                </a:solidFill>
                <a:latin typeface="Lato Hairline" panose="020F0202020204030203" pitchFamily="34" charset="0"/>
              </a:rPr>
            </a:br>
            <a:r>
              <a:rPr lang="en-US" sz="12800" dirty="0">
                <a:solidFill>
                  <a:schemeClr val="bg1"/>
                </a:solidFill>
                <a:latin typeface="Lato Hairline" panose="020F0202020204030203" pitchFamily="34" charset="0"/>
              </a:rPr>
              <a:t>— and can be interpreted at-a-glance.</a:t>
            </a: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056011"/>
            <a:ext cx="42588180" cy="4980702"/>
          </a:xfrm>
        </p:spPr>
        <p:txBody>
          <a:bodyPr>
            <a:normAutofit/>
          </a:bodyPr>
          <a:lstStyle/>
          <a:p>
            <a:pPr algn="ctr">
              <a:lnSpc>
                <a:spcPct val="100000"/>
              </a:lnSpc>
            </a:pPr>
            <a:r>
              <a:rPr lang="en-US" sz="12300" dirty="0">
                <a:solidFill>
                  <a:schemeClr val="bg1"/>
                </a:solidFill>
                <a:latin typeface="Lato Thin" panose="020B0604020202020204" charset="0"/>
                <a:ea typeface="Lato Thin" panose="020B0604020202020204" charset="0"/>
                <a:cs typeface="Lato Thin" panose="020B0604020202020204" charset="0"/>
              </a:rPr>
              <a:t>Here are some</a:t>
            </a:r>
            <a:r>
              <a:rPr lang="en-US" sz="12300" dirty="0">
                <a:solidFill>
                  <a:schemeClr val="bg1"/>
                </a:solidFill>
                <a:latin typeface="Lato Black" panose="020F0A02020204030203" pitchFamily="34" charset="0"/>
                <a:ea typeface="Lato Thin" panose="020F0502020204030203" pitchFamily="34" charset="0"/>
                <a:cs typeface="Lato Thin" panose="020F0502020204030203" pitchFamily="34" charset="0"/>
              </a:rPr>
              <a:t> memorable science billboards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for inspiration.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2"/>
              </a:rPr>
              <a:t>Ctrl+Click here for more</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074" name="Picture 2" descr="interesting science facts on billboards science world vancouver bc outdoor ooh ads rethink 19 25 Billboards with Fascinating Science Facts">
            <a:extLst>
              <a:ext uri="{FF2B5EF4-FFF2-40B4-BE49-F238E27FC236}">
                <a16:creationId xmlns:a16="http://schemas.microsoft.com/office/drawing/2014/main" id="{71386244-DB72-4F91-AE1D-D18DA7F3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607" y="7048675"/>
            <a:ext cx="10256071" cy="8038196"/>
          </a:xfrm>
          <a:prstGeom prst="rect">
            <a:avLst/>
          </a:prstGeom>
          <a:solidFill>
            <a:srgbClr val="FFFFFF"/>
          </a:solidFill>
          <a:ln>
            <a:solidFill>
              <a:schemeClr val="tx1"/>
            </a:solidFill>
          </a:ln>
        </p:spPr>
      </p:pic>
      <p:pic>
        <p:nvPicPr>
          <p:cNvPr id="3076" name="Picture 4" descr="interesting science facts on billboards science world vancouver bc outdoor ooh ads rethink 20 25 Billboards with Fascinating Science Facts">
            <a:extLst>
              <a:ext uri="{FF2B5EF4-FFF2-40B4-BE49-F238E27FC236}">
                <a16:creationId xmlns:a16="http://schemas.microsoft.com/office/drawing/2014/main" id="{BF9BB6C9-AF75-4C82-B1EA-CCF5BE98E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5227" y="7048674"/>
            <a:ext cx="6420620" cy="7939315"/>
          </a:xfrm>
          <a:prstGeom prst="rect">
            <a:avLst/>
          </a:prstGeom>
          <a:solidFill>
            <a:srgbClr val="FFFFFF"/>
          </a:solidFill>
          <a:ln>
            <a:solidFill>
              <a:schemeClr val="tx1"/>
            </a:solidFill>
          </a:ln>
        </p:spPr>
      </p:pic>
      <p:pic>
        <p:nvPicPr>
          <p:cNvPr id="3078" name="Picture 6" descr="interesting science facts on billboards science world vancouver bc outdoor ooh ads rethink 13 25 Billboards with Fascinating Science Facts">
            <a:extLst>
              <a:ext uri="{FF2B5EF4-FFF2-40B4-BE49-F238E27FC236}">
                <a16:creationId xmlns:a16="http://schemas.microsoft.com/office/drawing/2014/main" id="{72F81C53-4BBF-4400-8E67-CF3B44E23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2551" y="7048674"/>
            <a:ext cx="15839033" cy="7939315"/>
          </a:xfrm>
          <a:prstGeom prst="rect">
            <a:avLst/>
          </a:prstGeom>
          <a:solidFill>
            <a:srgbClr val="FFFFFF"/>
          </a:solidFill>
          <a:ln>
            <a:solidFill>
              <a:schemeClr val="tx1"/>
            </a:solidFill>
          </a:ln>
        </p:spPr>
      </p:pic>
      <p:pic>
        <p:nvPicPr>
          <p:cNvPr id="3080" name="Picture 8" descr="interesting science facts on billboards science world vancouver bc outdoor ooh ads rethink 7 25 Billboards with Fascinating Science Facts">
            <a:extLst>
              <a:ext uri="{FF2B5EF4-FFF2-40B4-BE49-F238E27FC236}">
                <a16:creationId xmlns:a16="http://schemas.microsoft.com/office/drawing/2014/main" id="{5E3DA9B9-2515-41EC-AA43-96AF5EE1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607" y="16586969"/>
            <a:ext cx="10240532" cy="10721527"/>
          </a:xfrm>
          <a:prstGeom prst="rect">
            <a:avLst/>
          </a:prstGeom>
          <a:solidFill>
            <a:srgbClr val="FFFFFF"/>
          </a:solidFill>
          <a:ln>
            <a:solidFill>
              <a:schemeClr val="tx1"/>
            </a:solidFill>
          </a:ln>
        </p:spPr>
      </p:pic>
      <p:pic>
        <p:nvPicPr>
          <p:cNvPr id="3082" name="Picture 10" descr="interesting science facts on billboards science world vancouver bc outdoor ooh ads rethink 18 25 Billboards with Fascinating Science Facts">
            <a:extLst>
              <a:ext uri="{FF2B5EF4-FFF2-40B4-BE49-F238E27FC236}">
                <a16:creationId xmlns:a16="http://schemas.microsoft.com/office/drawing/2014/main" id="{6345CD82-2654-40CB-9327-B7F6167FD8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811"/>
          <a:stretch/>
        </p:blipFill>
        <p:spPr bwMode="auto">
          <a:xfrm>
            <a:off x="19085227" y="16586967"/>
            <a:ext cx="13646956" cy="10721527"/>
          </a:xfrm>
          <a:prstGeom prst="rect">
            <a:avLst/>
          </a:prstGeom>
          <a:solidFill>
            <a:srgbClr val="FFFFFF"/>
          </a:solidFill>
          <a:ln>
            <a:solidFill>
              <a:schemeClr val="tx1"/>
            </a:solidFill>
          </a:ln>
        </p:spPr>
      </p:pic>
      <p:pic>
        <p:nvPicPr>
          <p:cNvPr id="3084" name="Picture 12" descr="interesting science facts on billboards science world vancouver bc outdoor ooh ads rethink 9 25 Billboards with Fascinating Science Facts">
            <a:extLst>
              <a:ext uri="{FF2B5EF4-FFF2-40B4-BE49-F238E27FC236}">
                <a16:creationId xmlns:a16="http://schemas.microsoft.com/office/drawing/2014/main" id="{D344607A-E694-4170-8660-534D958B96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568" t="10186" r="10172" b="14298"/>
          <a:stretch/>
        </p:blipFill>
        <p:spPr bwMode="auto">
          <a:xfrm>
            <a:off x="35293743" y="16586968"/>
            <a:ext cx="6419551" cy="10721527"/>
          </a:xfrm>
          <a:prstGeom prst="rect">
            <a:avLst/>
          </a:prstGeom>
          <a:solidFill>
            <a:srgbClr val="FFFFFF"/>
          </a:solidFill>
          <a:ln>
            <a:solidFill>
              <a:schemeClr val="tx1"/>
            </a:solidFill>
          </a:ln>
        </p:spPr>
      </p:pic>
    </p:spTree>
    <p:extLst>
      <p:ext uri="{BB962C8B-B14F-4D97-AF65-F5344CB8AC3E}">
        <p14:creationId xmlns:p14="http://schemas.microsoft.com/office/powerpoint/2010/main" val="2406240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free </a:t>
            </a:r>
            <a:r>
              <a:rPr lang="en-US" sz="14700" b="1" dirty="0">
                <a:solidFill>
                  <a:schemeClr val="bg1"/>
                </a:solidFill>
                <a:latin typeface="Lato Thin" panose="020F0502020204030203" pitchFamily="34" charset="0"/>
                <a:ea typeface="Lato Thin" panose="020F0502020204030203" pitchFamily="34" charset="0"/>
                <a:cs typeface="Lato Thin" panose="020F0502020204030203" pitchFamily="34" charset="0"/>
              </a:rPr>
              <a:t>icons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on a</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solidFill>
                  <a:schemeClr val="bg1"/>
                </a:solidFill>
                <a:latin typeface="Lato Black" panose="020F0A02020204030203" pitchFamily="34" charset="0"/>
                <a:hlinkClick r:id="rId2"/>
              </a:rPr>
              <a:t>http://BioRender.com</a:t>
            </a:r>
            <a:endParaRPr lang="en-US" sz="8800" dirty="0"/>
          </a:p>
        </p:txBody>
      </p:sp>
      <p:pic>
        <p:nvPicPr>
          <p:cNvPr id="2" name="Picture 1">
            <a:extLst>
              <a:ext uri="{FF2B5EF4-FFF2-40B4-BE49-F238E27FC236}">
                <a16:creationId xmlns:a16="http://schemas.microsoft.com/office/drawing/2014/main" id="{51E170E9-5BF9-4794-AE70-F09ED5962CB2}"/>
              </a:ext>
            </a:extLst>
          </p:cNvPr>
          <p:cNvPicPr>
            <a:picLocks noChangeAspect="1"/>
          </p:cNvPicPr>
          <p:nvPr/>
        </p:nvPicPr>
        <p:blipFill>
          <a:blip r:embed="rId3"/>
          <a:stretch>
            <a:fillRect/>
          </a:stretch>
        </p:blipFill>
        <p:spPr>
          <a:xfrm>
            <a:off x="11850614" y="8032400"/>
            <a:ext cx="25676372" cy="18342779"/>
          </a:xfrm>
          <a:prstGeom prst="rect">
            <a:avLst/>
          </a:prstGeom>
        </p:spPr>
      </p:pic>
      <p:sp>
        <p:nvSpPr>
          <p:cNvPr id="9" name="Title 1">
            <a:extLst>
              <a:ext uri="{FF2B5EF4-FFF2-40B4-BE49-F238E27FC236}">
                <a16:creationId xmlns:a16="http://schemas.microsoft.com/office/drawing/2014/main" id="{9C20C6E8-8562-4739-97B7-8AA5821965E4}"/>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create </a:t>
            </a:r>
            <a:r>
              <a:rPr lang="en-US" sz="14700" dirty="0">
                <a:solidFill>
                  <a:schemeClr val="bg1"/>
                </a:solidFill>
                <a:latin typeface="Lato Black" panose="020F0A02020204030203" pitchFamily="34" charset="0"/>
                <a:ea typeface="Lato Thin" panose="020F0502020204030203" pitchFamily="34" charset="0"/>
                <a:cs typeface="Lato Thin" panose="020F0502020204030203" pitchFamily="34" charset="0"/>
              </a:rPr>
              <a:t>biology figures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with</a:t>
            </a:r>
            <a:br>
              <a:rPr lang="en-US" dirty="0">
                <a:solidFill>
                  <a:schemeClr val="bg1"/>
                </a:solidFill>
                <a:latin typeface="Lato Black" panose="020F0A02020204030203" pitchFamily="34" charset="0"/>
              </a:rPr>
            </a:br>
            <a:r>
              <a:rPr lang="en-US" dirty="0">
                <a:solidFill>
                  <a:srgbClr val="EA4C89"/>
                </a:solidFill>
                <a:latin typeface="Lato Black" panose="020F0A02020204030203" pitchFamily="34" charset="0"/>
                <a:hlinkClick r:id="rId2">
                  <a:extLst>
                    <a:ext uri="{A12FA001-AC4F-418D-AE19-62706E023703}">
                      <ahyp:hlinkClr xmlns:ahyp="http://schemas.microsoft.com/office/drawing/2018/hyperlinkcolor" val="tx"/>
                    </a:ext>
                  </a:extLst>
                </a:hlinkClick>
              </a:rPr>
              <a:t>BioRender.com</a:t>
            </a:r>
            <a:endParaRPr lang="en-US" dirty="0">
              <a:solidFill>
                <a:srgbClr val="EA4C89"/>
              </a:solidFill>
              <a:latin typeface="Lato Hairline" panose="020F0202020204030203" pitchFamily="34" charset="0"/>
            </a:endParaRPr>
          </a:p>
        </p:txBody>
      </p:sp>
    </p:spTree>
    <p:extLst>
      <p:ext uri="{BB962C8B-B14F-4D97-AF65-F5344CB8AC3E}">
        <p14:creationId xmlns:p14="http://schemas.microsoft.com/office/powerpoint/2010/main" val="23157302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2330</Words>
  <Application>Microsoft Office PowerPoint</Application>
  <PresentationFormat>Custom</PresentationFormat>
  <Paragraphs>285</Paragraphs>
  <Slides>30</Slides>
  <Notes>4</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30</vt:i4>
      </vt:variant>
    </vt:vector>
  </HeadingPairs>
  <TitlesOfParts>
    <vt:vector size="44" baseType="lpstr">
      <vt:lpstr>Lato</vt:lpstr>
      <vt:lpstr>Arial</vt:lpstr>
      <vt:lpstr>Arial Black</vt:lpstr>
      <vt:lpstr>Verdana</vt:lpstr>
      <vt:lpstr>Lato Hairline</vt:lpstr>
      <vt:lpstr>Calibri</vt:lpstr>
      <vt:lpstr>Lato Black</vt:lpstr>
      <vt:lpstr>Lato Semibold</vt:lpstr>
      <vt:lpstr>Lato Thin</vt:lpstr>
      <vt:lpstr>Calibri Light</vt:lpstr>
      <vt:lpstr>Segoe UI</vt:lpstr>
      <vt:lpstr>Office Theme</vt:lpstr>
      <vt:lpstr>1_Office Theme</vt:lpstr>
      <vt:lpstr>Acrobat Document</vt:lpstr>
      <vt:lpstr>Notes:  1. Correct fonts won’t load until you open this in PowerPoint (e.g., if you’re previewing this in your browser it’ll look uglier than it actually is).  2. Generate QR codes here: https://www.qrcode-monkey.com/ </vt:lpstr>
      <vt:lpstr>Main finding goes here, translated into plain English. Emphasize the important words.</vt:lpstr>
      <vt:lpstr>Add a key figure Show-and-tell the best, most insightful part of your methods &amp; data.</vt:lpstr>
      <vt:lpstr>Try an on-theme background. Add fun and reinforce your study’s context, but make sure to keep a high contrast between your text and background!</vt:lpstr>
      <vt:lpstr>Try a ‘hat’ icon. Fun, reinforces your finding, makes your poster memorable  — and can be interpreted at-a-glance.</vt:lpstr>
      <vt:lpstr>Here are some memorable science billboards for inspiration.  Ctrl+Click here for more.</vt:lpstr>
      <vt:lpstr>You can get free icons from TheNounProject.com</vt:lpstr>
      <vt:lpstr>Get full-color graphics on a transparent background  for ~$1/each from…</vt:lpstr>
      <vt:lpstr>You can create biology figures with BioRender.com</vt:lpstr>
      <vt:lpstr>Stuck on a design dilemma? Do what other designers do! Go to dribbble.com and scroll through stuff until a solution jumps out at you. Try searching “posters” or “graph”.</vt:lpstr>
      <vt:lpstr>PowerPoint Presentation</vt:lpstr>
      <vt:lpstr>Gallery</vt:lpstr>
      <vt:lpstr>PowerPoint Presentation</vt:lpstr>
      <vt:lpstr>PowerPoint Presentation</vt:lpstr>
      <vt:lpstr>PowerPoint Presentation</vt:lpstr>
      <vt:lpstr>PowerPoint Presentation</vt:lpstr>
      <vt:lpstr>Mods</vt:lpstr>
      <vt:lpstr>PowerPoint Presentation</vt:lpstr>
      <vt:lpstr>                 Templates</vt:lpstr>
      <vt:lpstr>Translations</vt:lpstr>
      <vt:lpstr>More Translations</vt:lpstr>
      <vt:lpstr>This is an experimental version of #betterposter. Try it if you’re brave and let me know how it goes!</vt:lpstr>
      <vt:lpstr>#butterposter</vt:lpstr>
      <vt:lpstr>Why must we pick sides?  The new poster format is a revolution, or the new poster format is garbage!  Take the good parts of the new format, keep the useful aspects of the traditional format, add in your own ideas, and create something better. </vt:lpstr>
      <vt:lpstr>F.A.Q.</vt:lpstr>
      <vt:lpstr>How to QR Code</vt:lpstr>
      <vt:lpstr>Layout F.A.Q.</vt:lpstr>
      <vt:lpstr>What research influenced this idea? a.k.a “I need some ammo to help persuade my faculty to try this.”</vt:lpstr>
      <vt:lpstr>How did you make the cartoon?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Morrison, Mike</cp:lastModifiedBy>
  <cp:revision>68</cp:revision>
  <dcterms:created xsi:type="dcterms:W3CDTF">2019-07-02T13:39:34Z</dcterms:created>
  <dcterms:modified xsi:type="dcterms:W3CDTF">2019-11-22T16:05:12Z</dcterms:modified>
</cp:coreProperties>
</file>